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6"/>
  </p:notesMasterIdLst>
  <p:sldIdLst>
    <p:sldId id="256" r:id="rId5"/>
  </p:sldIdLst>
  <p:sldSz cx="51206400" cy="28803600"/>
  <p:notesSz cx="7004050" cy="9290050"/>
  <p:defaultTextStyle>
    <a:defPPr>
      <a:defRPr lang="en-US"/>
    </a:defPPr>
    <a:lvl1pPr marL="0" algn="l" defTabSz="3427479" rtl="0" eaLnBrk="1" latinLnBrk="0" hangingPunct="1">
      <a:defRPr sz="6781" kern="1200">
        <a:solidFill>
          <a:schemeClr val="tx1"/>
        </a:solidFill>
        <a:latin typeface="+mn-lt"/>
        <a:ea typeface="+mn-ea"/>
        <a:cs typeface="+mn-cs"/>
      </a:defRPr>
    </a:lvl1pPr>
    <a:lvl2pPr marL="1713741" algn="l" defTabSz="3427479" rtl="0" eaLnBrk="1" latinLnBrk="0" hangingPunct="1">
      <a:defRPr sz="6781" kern="1200">
        <a:solidFill>
          <a:schemeClr val="tx1"/>
        </a:solidFill>
        <a:latin typeface="+mn-lt"/>
        <a:ea typeface="+mn-ea"/>
        <a:cs typeface="+mn-cs"/>
      </a:defRPr>
    </a:lvl2pPr>
    <a:lvl3pPr marL="3427479" algn="l" defTabSz="3427479" rtl="0" eaLnBrk="1" latinLnBrk="0" hangingPunct="1">
      <a:defRPr sz="6781" kern="1200">
        <a:solidFill>
          <a:schemeClr val="tx1"/>
        </a:solidFill>
        <a:latin typeface="+mn-lt"/>
        <a:ea typeface="+mn-ea"/>
        <a:cs typeface="+mn-cs"/>
      </a:defRPr>
    </a:lvl3pPr>
    <a:lvl4pPr marL="5141221" algn="l" defTabSz="3427479" rtl="0" eaLnBrk="1" latinLnBrk="0" hangingPunct="1">
      <a:defRPr sz="6781" kern="1200">
        <a:solidFill>
          <a:schemeClr val="tx1"/>
        </a:solidFill>
        <a:latin typeface="+mn-lt"/>
        <a:ea typeface="+mn-ea"/>
        <a:cs typeface="+mn-cs"/>
      </a:defRPr>
    </a:lvl4pPr>
    <a:lvl5pPr marL="6854961" algn="l" defTabSz="3427479" rtl="0" eaLnBrk="1" latinLnBrk="0" hangingPunct="1">
      <a:defRPr sz="6781" kern="1200">
        <a:solidFill>
          <a:schemeClr val="tx1"/>
        </a:solidFill>
        <a:latin typeface="+mn-lt"/>
        <a:ea typeface="+mn-ea"/>
        <a:cs typeface="+mn-cs"/>
      </a:defRPr>
    </a:lvl5pPr>
    <a:lvl6pPr marL="8568700" algn="l" defTabSz="3427479" rtl="0" eaLnBrk="1" latinLnBrk="0" hangingPunct="1">
      <a:defRPr sz="6781" kern="1200">
        <a:solidFill>
          <a:schemeClr val="tx1"/>
        </a:solidFill>
        <a:latin typeface="+mn-lt"/>
        <a:ea typeface="+mn-ea"/>
        <a:cs typeface="+mn-cs"/>
      </a:defRPr>
    </a:lvl6pPr>
    <a:lvl7pPr marL="10282438" algn="l" defTabSz="3427479" rtl="0" eaLnBrk="1" latinLnBrk="0" hangingPunct="1">
      <a:defRPr sz="6781" kern="1200">
        <a:solidFill>
          <a:schemeClr val="tx1"/>
        </a:solidFill>
        <a:latin typeface="+mn-lt"/>
        <a:ea typeface="+mn-ea"/>
        <a:cs typeface="+mn-cs"/>
      </a:defRPr>
    </a:lvl7pPr>
    <a:lvl8pPr marL="11996180" algn="l" defTabSz="3427479" rtl="0" eaLnBrk="1" latinLnBrk="0" hangingPunct="1">
      <a:defRPr sz="6781" kern="1200">
        <a:solidFill>
          <a:schemeClr val="tx1"/>
        </a:solidFill>
        <a:latin typeface="+mn-lt"/>
        <a:ea typeface="+mn-ea"/>
        <a:cs typeface="+mn-cs"/>
      </a:defRPr>
    </a:lvl8pPr>
    <a:lvl9pPr marL="13709921" algn="l" defTabSz="3427479" rtl="0" eaLnBrk="1" latinLnBrk="0" hangingPunct="1">
      <a:defRPr sz="678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Coy, Jennifer L" initials="MJL" lastIdx="11" clrIdx="0">
    <p:extLst>
      <p:ext uri="{19B8F6BF-5375-455C-9EA6-DF929625EA0E}">
        <p15:presenceInfo xmlns:p15="http://schemas.microsoft.com/office/powerpoint/2012/main" userId="S-1-5-21-2100575077-1586313154-91453608-583826" providerId="AD"/>
      </p:ext>
    </p:extLst>
  </p:cmAuthor>
  <p:cmAuthor id="2" name="Tarfa, Rahilla A" initials="TRA" lastIdx="2" clrIdx="1">
    <p:extLst>
      <p:ext uri="{19B8F6BF-5375-455C-9EA6-DF929625EA0E}">
        <p15:presenceInfo xmlns:p15="http://schemas.microsoft.com/office/powerpoint/2012/main" userId="S::RAT69@pitt.edu::8c9450b6-a584-44e1-a46c-0f09390d5126" providerId="AD"/>
      </p:ext>
    </p:extLst>
  </p:cmAuthor>
  <p:cmAuthor id="3" name="Katie Melder" initials="KM" lastIdx="2" clrIdx="2">
    <p:extLst>
      <p:ext uri="{19B8F6BF-5375-455C-9EA6-DF929625EA0E}">
        <p15:presenceInfo xmlns:p15="http://schemas.microsoft.com/office/powerpoint/2012/main" userId="b9d1f3c7bfa1fc51" providerId="Windows Live"/>
      </p:ext>
    </p:extLst>
  </p:cmAuthor>
  <p:cmAuthor id="4" name="Allison Tobey" initials="AT" lastIdx="7" clrIdx="3">
    <p:extLst>
      <p:ext uri="{19B8F6BF-5375-455C-9EA6-DF929625EA0E}">
        <p15:presenceInfo xmlns:p15="http://schemas.microsoft.com/office/powerpoint/2012/main" userId="S-1-5-21-2100575077-1586313154-91453608-9017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CDF"/>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56"/>
    <p:restoredTop sz="94582"/>
  </p:normalViewPr>
  <p:slideViewPr>
    <p:cSldViewPr snapToGrid="0">
      <p:cViewPr varScale="1">
        <p:scale>
          <a:sx n="19" d="100"/>
          <a:sy n="19" d="100"/>
        </p:scale>
        <p:origin x="1224" y="264"/>
      </p:cViewPr>
      <p:guideLst>
        <p:guide orient="horz" pos="9072"/>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ahilla%20Tarfa\Documents\Medical%20School%20Research\PedsTrachProject\Poster_Graphs_2020.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cene3d>
          <a:camera prst="orthographicFront"/>
          <a:lightRig rig="threePt" dir="t"/>
        </a:scene3d>
        <a:sp3d/>
      </c:spPr>
    </c:sideWall>
    <c:backWall>
      <c:thickness val="0"/>
      <c:spPr>
        <a:noFill/>
        <a:ln>
          <a:noFill/>
        </a:ln>
        <a:effectLst/>
        <a:sp3d/>
      </c:spPr>
    </c:backWall>
    <c:plotArea>
      <c:layout>
        <c:manualLayout>
          <c:layoutTarget val="inner"/>
          <c:xMode val="edge"/>
          <c:yMode val="edge"/>
          <c:x val="3.2516467424857011E-2"/>
          <c:y val="3.1686948676879725E-2"/>
          <c:w val="0.96569672868480039"/>
          <c:h val="0.58709022645164022"/>
        </c:manualLayout>
      </c:layout>
      <c:bar3DChart>
        <c:barDir val="col"/>
        <c:grouping val="clustered"/>
        <c:varyColors val="0"/>
        <c:ser>
          <c:idx val="0"/>
          <c:order val="0"/>
          <c:tx>
            <c:strRef>
              <c:f>Sheet1!$B$1</c:f>
              <c:strCache>
                <c:ptCount val="1"/>
                <c:pt idx="0">
                  <c:v>Before discharge n=12</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Unknown </c:v>
                </c:pt>
                <c:pt idx="1">
                  <c:v>Tracheostomy</c:v>
                </c:pt>
                <c:pt idx="2">
                  <c:v>Pulmonary</c:v>
                </c:pt>
                <c:pt idx="3">
                  <c:v>Cardiac</c:v>
                </c:pt>
                <c:pt idx="4">
                  <c:v>Cardiopulmonary</c:v>
                </c:pt>
                <c:pt idx="5">
                  <c:v>Traumatic brain injury</c:v>
                </c:pt>
                <c:pt idx="6">
                  <c:v>Sepsis</c:v>
                </c:pt>
              </c:strCache>
            </c:strRef>
          </c:cat>
          <c:val>
            <c:numRef>
              <c:f>Sheet1!$B$2:$B$8</c:f>
              <c:numCache>
                <c:formatCode>General</c:formatCode>
                <c:ptCount val="7"/>
                <c:pt idx="0">
                  <c:v>0</c:v>
                </c:pt>
                <c:pt idx="1">
                  <c:v>0</c:v>
                </c:pt>
                <c:pt idx="2">
                  <c:v>1</c:v>
                </c:pt>
                <c:pt idx="3">
                  <c:v>4</c:v>
                </c:pt>
                <c:pt idx="4">
                  <c:v>2</c:v>
                </c:pt>
                <c:pt idx="5">
                  <c:v>0</c:v>
                </c:pt>
                <c:pt idx="6">
                  <c:v>5</c:v>
                </c:pt>
              </c:numCache>
            </c:numRef>
          </c:val>
          <c:extLst>
            <c:ext xmlns:c16="http://schemas.microsoft.com/office/drawing/2014/chart" uri="{C3380CC4-5D6E-409C-BE32-E72D297353CC}">
              <c16:uniqueId val="{00000000-65C4-294A-955F-996327CB28A8}"/>
            </c:ext>
          </c:extLst>
        </c:ser>
        <c:ser>
          <c:idx val="1"/>
          <c:order val="1"/>
          <c:tx>
            <c:strRef>
              <c:f>Sheet1!$C$1</c:f>
              <c:strCache>
                <c:ptCount val="1"/>
                <c:pt idx="0">
                  <c:v>Within 60 Days Post Discharge n=4</c:v>
                </c:pt>
              </c:strCache>
            </c:strRef>
          </c:tx>
          <c:spPr>
            <a:solidFill>
              <a:srgbClr val="FF6CDF"/>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Unknown </c:v>
                </c:pt>
                <c:pt idx="1">
                  <c:v>Tracheostomy</c:v>
                </c:pt>
                <c:pt idx="2">
                  <c:v>Pulmonary</c:v>
                </c:pt>
                <c:pt idx="3">
                  <c:v>Cardiac</c:v>
                </c:pt>
                <c:pt idx="4">
                  <c:v>Cardiopulmonary</c:v>
                </c:pt>
                <c:pt idx="5">
                  <c:v>Traumatic brain injury</c:v>
                </c:pt>
                <c:pt idx="6">
                  <c:v>Sepsis</c:v>
                </c:pt>
              </c:strCache>
            </c:strRef>
          </c:cat>
          <c:val>
            <c:numRef>
              <c:f>Sheet1!$C$2:$C$8</c:f>
              <c:numCache>
                <c:formatCode>General</c:formatCode>
                <c:ptCount val="7"/>
                <c:pt idx="0">
                  <c:v>0</c:v>
                </c:pt>
                <c:pt idx="1">
                  <c:v>0</c:v>
                </c:pt>
                <c:pt idx="2">
                  <c:v>0</c:v>
                </c:pt>
                <c:pt idx="3">
                  <c:v>1</c:v>
                </c:pt>
                <c:pt idx="4">
                  <c:v>2</c:v>
                </c:pt>
                <c:pt idx="5">
                  <c:v>0</c:v>
                </c:pt>
                <c:pt idx="6">
                  <c:v>0</c:v>
                </c:pt>
              </c:numCache>
            </c:numRef>
          </c:val>
          <c:extLst>
            <c:ext xmlns:c16="http://schemas.microsoft.com/office/drawing/2014/chart" uri="{C3380CC4-5D6E-409C-BE32-E72D297353CC}">
              <c16:uniqueId val="{00000001-65C4-294A-955F-996327CB28A8}"/>
            </c:ext>
          </c:extLst>
        </c:ser>
        <c:ser>
          <c:idx val="2"/>
          <c:order val="2"/>
          <c:tx>
            <c:strRef>
              <c:f>Sheet1!$D$1</c:f>
              <c:strCache>
                <c:ptCount val="1"/>
                <c:pt idx="0">
                  <c:v>61 - 90 Days Post Discharge n=2</c:v>
                </c:pt>
              </c:strCache>
            </c:strRef>
          </c:tx>
          <c:spPr>
            <a:solidFill>
              <a:srgbClr val="00B0F0"/>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Unknown </c:v>
                </c:pt>
                <c:pt idx="1">
                  <c:v>Tracheostomy</c:v>
                </c:pt>
                <c:pt idx="2">
                  <c:v>Pulmonary</c:v>
                </c:pt>
                <c:pt idx="3">
                  <c:v>Cardiac</c:v>
                </c:pt>
                <c:pt idx="4">
                  <c:v>Cardiopulmonary</c:v>
                </c:pt>
                <c:pt idx="5">
                  <c:v>Traumatic brain injury</c:v>
                </c:pt>
                <c:pt idx="6">
                  <c:v>Sepsis</c:v>
                </c:pt>
              </c:strCache>
            </c:strRef>
          </c:cat>
          <c:val>
            <c:numRef>
              <c:f>Sheet1!$D$2:$D$8</c:f>
              <c:numCache>
                <c:formatCode>General</c:formatCode>
                <c:ptCount val="7"/>
                <c:pt idx="0">
                  <c:v>0</c:v>
                </c:pt>
                <c:pt idx="1">
                  <c:v>0</c:v>
                </c:pt>
                <c:pt idx="2">
                  <c:v>0</c:v>
                </c:pt>
                <c:pt idx="3">
                  <c:v>1</c:v>
                </c:pt>
                <c:pt idx="4">
                  <c:v>0</c:v>
                </c:pt>
                <c:pt idx="5">
                  <c:v>0</c:v>
                </c:pt>
                <c:pt idx="6">
                  <c:v>0</c:v>
                </c:pt>
              </c:numCache>
            </c:numRef>
          </c:val>
          <c:extLst>
            <c:ext xmlns:c16="http://schemas.microsoft.com/office/drawing/2014/chart" uri="{C3380CC4-5D6E-409C-BE32-E72D297353CC}">
              <c16:uniqueId val="{00000002-65C4-294A-955F-996327CB28A8}"/>
            </c:ext>
          </c:extLst>
        </c:ser>
        <c:ser>
          <c:idx val="3"/>
          <c:order val="3"/>
          <c:tx>
            <c:strRef>
              <c:f>Sheet1!$E$1</c:f>
              <c:strCache>
                <c:ptCount val="1"/>
                <c:pt idx="0">
                  <c:v>After 90 Days Post Discharge n=14</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Unknown </c:v>
                </c:pt>
                <c:pt idx="1">
                  <c:v>Tracheostomy</c:v>
                </c:pt>
                <c:pt idx="2">
                  <c:v>Pulmonary</c:v>
                </c:pt>
                <c:pt idx="3">
                  <c:v>Cardiac</c:v>
                </c:pt>
                <c:pt idx="4">
                  <c:v>Cardiopulmonary</c:v>
                </c:pt>
                <c:pt idx="5">
                  <c:v>Traumatic brain injury</c:v>
                </c:pt>
                <c:pt idx="6">
                  <c:v>Sepsis</c:v>
                </c:pt>
              </c:strCache>
            </c:strRef>
          </c:cat>
          <c:val>
            <c:numRef>
              <c:f>Sheet1!$E$2:$E$8</c:f>
              <c:numCache>
                <c:formatCode>General</c:formatCode>
                <c:ptCount val="7"/>
                <c:pt idx="0">
                  <c:v>6</c:v>
                </c:pt>
                <c:pt idx="1">
                  <c:v>1</c:v>
                </c:pt>
                <c:pt idx="2">
                  <c:v>3</c:v>
                </c:pt>
                <c:pt idx="3">
                  <c:v>0</c:v>
                </c:pt>
                <c:pt idx="4">
                  <c:v>0</c:v>
                </c:pt>
                <c:pt idx="5">
                  <c:v>1</c:v>
                </c:pt>
                <c:pt idx="6">
                  <c:v>0</c:v>
                </c:pt>
              </c:numCache>
            </c:numRef>
          </c:val>
          <c:extLst>
            <c:ext xmlns:c16="http://schemas.microsoft.com/office/drawing/2014/chart" uri="{C3380CC4-5D6E-409C-BE32-E72D297353CC}">
              <c16:uniqueId val="{00000003-65C4-294A-955F-996327CB28A8}"/>
            </c:ext>
          </c:extLst>
        </c:ser>
        <c:dLbls>
          <c:showLegendKey val="0"/>
          <c:showVal val="1"/>
          <c:showCatName val="0"/>
          <c:showSerName val="0"/>
          <c:showPercent val="0"/>
          <c:showBubbleSize val="0"/>
        </c:dLbls>
        <c:gapWidth val="14"/>
        <c:shape val="box"/>
        <c:axId val="1328976816"/>
        <c:axId val="1328978448"/>
        <c:axId val="0"/>
      </c:bar3DChart>
      <c:catAx>
        <c:axId val="1328976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680000" spcFirstLastPara="1" vertOverflow="ellipsis"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328978448"/>
        <c:crosses val="autoZero"/>
        <c:auto val="1"/>
        <c:lblAlgn val="ctr"/>
        <c:lblOffset val="100"/>
        <c:noMultiLvlLbl val="0"/>
      </c:catAx>
      <c:valAx>
        <c:axId val="1328978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328976816"/>
        <c:crosses val="autoZero"/>
        <c:crossBetween val="between"/>
      </c:valAx>
      <c:spPr>
        <a:noFill/>
        <a:ln>
          <a:noFill/>
        </a:ln>
        <a:effectLst/>
      </c:spPr>
    </c:plotArea>
    <c:legend>
      <c:legendPos val="b"/>
      <c:layout>
        <c:manualLayout>
          <c:xMode val="edge"/>
          <c:yMode val="edge"/>
          <c:x val="1.8100835271356681E-3"/>
          <c:y val="0.77349702882998028"/>
          <c:w val="0.5149960560807153"/>
          <c:h val="0.1023333452267324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481667706666328"/>
          <c:y val="9.6223255923639728E-2"/>
          <c:w val="0.85282890519872478"/>
          <c:h val="0.71979017433394055"/>
        </c:manualLayout>
      </c:layout>
      <c:bar3DChart>
        <c:barDir val="col"/>
        <c:grouping val="clustered"/>
        <c:varyColors val="0"/>
        <c:ser>
          <c:idx val="0"/>
          <c:order val="0"/>
          <c:tx>
            <c:strRef>
              <c:f>Sheet1!$E$2</c:f>
              <c:strCache>
                <c:ptCount val="1"/>
                <c:pt idx="0">
                  <c:v>Congenital Syndrome</c:v>
                </c:pt>
              </c:strCache>
            </c:strRef>
          </c:tx>
          <c:spPr>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Sheet1!$F$1</c:f>
              <c:strCache>
                <c:ptCount val="1"/>
                <c:pt idx="0">
                  <c:v>%</c:v>
                </c:pt>
              </c:strCache>
            </c:strRef>
          </c:cat>
          <c:val>
            <c:numRef>
              <c:f>Sheet1!$F$2</c:f>
              <c:numCache>
                <c:formatCode>General</c:formatCode>
                <c:ptCount val="1"/>
                <c:pt idx="0">
                  <c:v>32</c:v>
                </c:pt>
              </c:numCache>
            </c:numRef>
          </c:val>
          <c:extLst>
            <c:ext xmlns:c16="http://schemas.microsoft.com/office/drawing/2014/chart" uri="{C3380CC4-5D6E-409C-BE32-E72D297353CC}">
              <c16:uniqueId val="{00000000-510C-FD44-92FC-9BCAD5486737}"/>
            </c:ext>
          </c:extLst>
        </c:ser>
        <c:ser>
          <c:idx val="1"/>
          <c:order val="1"/>
          <c:tx>
            <c:strRef>
              <c:f>Sheet1!$E$3</c:f>
              <c:strCache>
                <c:ptCount val="1"/>
                <c:pt idx="0">
                  <c:v>Cardiac</c:v>
                </c:pt>
              </c:strCache>
            </c:strRef>
          </c:tx>
          <c:spPr>
            <a:solidFill>
              <a:schemeClr val="accent4">
                <a:lumMod val="9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Sheet1!$F$1</c:f>
              <c:strCache>
                <c:ptCount val="1"/>
                <c:pt idx="0">
                  <c:v>%</c:v>
                </c:pt>
              </c:strCache>
            </c:strRef>
          </c:cat>
          <c:val>
            <c:numRef>
              <c:f>Sheet1!$F$3</c:f>
              <c:numCache>
                <c:formatCode>General</c:formatCode>
                <c:ptCount val="1"/>
                <c:pt idx="0">
                  <c:v>47.8</c:v>
                </c:pt>
              </c:numCache>
            </c:numRef>
          </c:val>
          <c:extLst>
            <c:ext xmlns:c16="http://schemas.microsoft.com/office/drawing/2014/chart" uri="{C3380CC4-5D6E-409C-BE32-E72D297353CC}">
              <c16:uniqueId val="{00000001-510C-FD44-92FC-9BCAD5486737}"/>
            </c:ext>
          </c:extLst>
        </c:ser>
        <c:ser>
          <c:idx val="2"/>
          <c:order val="2"/>
          <c:tx>
            <c:strRef>
              <c:f>Sheet1!$E$4</c:f>
              <c:strCache>
                <c:ptCount val="1"/>
                <c:pt idx="0">
                  <c:v>Pulmonary</c:v>
                </c:pt>
              </c:strCache>
            </c:strRef>
          </c:tx>
          <c:spPr>
            <a:solidFill>
              <a:srgbClr val="7030A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Sheet1!$F$1</c:f>
              <c:strCache>
                <c:ptCount val="1"/>
                <c:pt idx="0">
                  <c:v>%</c:v>
                </c:pt>
              </c:strCache>
            </c:strRef>
          </c:cat>
          <c:val>
            <c:numRef>
              <c:f>Sheet1!$F$4</c:f>
              <c:numCache>
                <c:formatCode>General</c:formatCode>
                <c:ptCount val="1"/>
                <c:pt idx="0">
                  <c:v>71.7</c:v>
                </c:pt>
              </c:numCache>
            </c:numRef>
          </c:val>
          <c:extLst>
            <c:ext xmlns:c16="http://schemas.microsoft.com/office/drawing/2014/chart" uri="{C3380CC4-5D6E-409C-BE32-E72D297353CC}">
              <c16:uniqueId val="{00000002-510C-FD44-92FC-9BCAD5486737}"/>
            </c:ext>
          </c:extLst>
        </c:ser>
        <c:ser>
          <c:idx val="3"/>
          <c:order val="3"/>
          <c:tx>
            <c:strRef>
              <c:f>Sheet1!$E$5</c:f>
              <c:strCache>
                <c:ptCount val="1"/>
                <c:pt idx="0">
                  <c:v>Gastrointestinal</c:v>
                </c:pt>
              </c:strCache>
            </c:strRef>
          </c:tx>
          <c:spPr>
            <a:solidFill>
              <a:schemeClr val="accent2">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Sheet1!$F$1</c:f>
              <c:strCache>
                <c:ptCount val="1"/>
                <c:pt idx="0">
                  <c:v>%</c:v>
                </c:pt>
              </c:strCache>
            </c:strRef>
          </c:cat>
          <c:val>
            <c:numRef>
              <c:f>Sheet1!$F$5</c:f>
              <c:numCache>
                <c:formatCode>General</c:formatCode>
                <c:ptCount val="1"/>
                <c:pt idx="0">
                  <c:v>54.3</c:v>
                </c:pt>
              </c:numCache>
            </c:numRef>
          </c:val>
          <c:extLst>
            <c:ext xmlns:c16="http://schemas.microsoft.com/office/drawing/2014/chart" uri="{C3380CC4-5D6E-409C-BE32-E72D297353CC}">
              <c16:uniqueId val="{00000003-510C-FD44-92FC-9BCAD5486737}"/>
            </c:ext>
          </c:extLst>
        </c:ser>
        <c:ser>
          <c:idx val="4"/>
          <c:order val="4"/>
          <c:tx>
            <c:strRef>
              <c:f>Sheet1!$E$6</c:f>
              <c:strCache>
                <c:ptCount val="1"/>
                <c:pt idx="0">
                  <c:v>Craniofacial</c:v>
                </c:pt>
              </c:strCache>
            </c:strRef>
          </c:tx>
          <c:spPr>
            <a:solidFill>
              <a:schemeClr val="accent6">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Sheet1!$F$1</c:f>
              <c:strCache>
                <c:ptCount val="1"/>
                <c:pt idx="0">
                  <c:v>%</c:v>
                </c:pt>
              </c:strCache>
            </c:strRef>
          </c:cat>
          <c:val>
            <c:numRef>
              <c:f>Sheet1!$F$6</c:f>
              <c:numCache>
                <c:formatCode>General</c:formatCode>
                <c:ptCount val="1"/>
                <c:pt idx="0">
                  <c:v>30.4</c:v>
                </c:pt>
              </c:numCache>
            </c:numRef>
          </c:val>
          <c:extLst>
            <c:ext xmlns:c16="http://schemas.microsoft.com/office/drawing/2014/chart" uri="{C3380CC4-5D6E-409C-BE32-E72D297353CC}">
              <c16:uniqueId val="{00000004-510C-FD44-92FC-9BCAD5486737}"/>
            </c:ext>
          </c:extLst>
        </c:ser>
        <c:ser>
          <c:idx val="5"/>
          <c:order val="5"/>
          <c:tx>
            <c:strRef>
              <c:f>Sheet1!$E$7</c:f>
              <c:strCache>
                <c:ptCount val="1"/>
                <c:pt idx="0">
                  <c:v>Endocrine</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Sheet1!$F$1</c:f>
              <c:strCache>
                <c:ptCount val="1"/>
                <c:pt idx="0">
                  <c:v>%</c:v>
                </c:pt>
              </c:strCache>
            </c:strRef>
          </c:cat>
          <c:val>
            <c:numRef>
              <c:f>Sheet1!$F$7</c:f>
              <c:numCache>
                <c:formatCode>General</c:formatCode>
                <c:ptCount val="1"/>
                <c:pt idx="0">
                  <c:v>21.7</c:v>
                </c:pt>
              </c:numCache>
            </c:numRef>
          </c:val>
          <c:extLst>
            <c:ext xmlns:c16="http://schemas.microsoft.com/office/drawing/2014/chart" uri="{C3380CC4-5D6E-409C-BE32-E72D297353CC}">
              <c16:uniqueId val="{00000005-510C-FD44-92FC-9BCAD5486737}"/>
            </c:ext>
          </c:extLst>
        </c:ser>
        <c:dLbls>
          <c:showLegendKey val="0"/>
          <c:showVal val="0"/>
          <c:showCatName val="0"/>
          <c:showSerName val="0"/>
          <c:showPercent val="0"/>
          <c:showBubbleSize val="0"/>
        </c:dLbls>
        <c:gapWidth val="150"/>
        <c:shape val="box"/>
        <c:axId val="202641151"/>
        <c:axId val="235020655"/>
        <c:axId val="0"/>
      </c:bar3DChart>
      <c:catAx>
        <c:axId val="202641151"/>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5020655"/>
        <c:crosses val="autoZero"/>
        <c:auto val="1"/>
        <c:lblAlgn val="ctr"/>
        <c:lblOffset val="100"/>
        <c:noMultiLvlLbl val="0"/>
      </c:catAx>
      <c:valAx>
        <c:axId val="2350206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2800" dirty="0">
                    <a:latin typeface="Arial" panose="020B0604020202020204" pitchFamily="34" charset="0"/>
                    <a:cs typeface="Arial" panose="020B0604020202020204" pitchFamily="34" charset="0"/>
                  </a:rPr>
                  <a:t>% of Comorbidities</a:t>
                </a:r>
              </a:p>
            </c:rich>
          </c:tx>
          <c:layout>
            <c:manualLayout>
              <c:xMode val="edge"/>
              <c:yMode val="edge"/>
              <c:x val="2.6714372229320632E-2"/>
              <c:y val="0.27297927094571889"/>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26411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E513D-83BB-2549-8C19-1FA0F1ADC3A7}"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17FD5AAD-EF97-F146-83E9-D78C1D4CEF53}">
      <dgm:prSet phldrT="[Text]"/>
      <dgm:spPr/>
      <dgm:t>
        <a:bodyPr/>
        <a:lstStyle/>
        <a:p>
          <a:pPr>
            <a:buFont typeface="Arial" panose="020B0604020202020204" pitchFamily="34" charset="0"/>
            <a:buChar char="•"/>
          </a:pPr>
          <a:r>
            <a:rPr lang="en-US" dirty="0"/>
            <a:t>Average age at trach placement was 4.42 ± 6.36 years (median of 9 months) </a:t>
          </a:r>
        </a:p>
      </dgm:t>
    </dgm:pt>
    <dgm:pt modelId="{8CA12703-C238-724D-98F8-D109A1BB8CEC}" type="parTrans" cxnId="{27EDE50B-01F6-2F42-990D-08319C7B5FE5}">
      <dgm:prSet/>
      <dgm:spPr/>
      <dgm:t>
        <a:bodyPr/>
        <a:lstStyle/>
        <a:p>
          <a:endParaRPr lang="en-US"/>
        </a:p>
      </dgm:t>
    </dgm:pt>
    <dgm:pt modelId="{030EFB21-E875-3F45-9639-A93E8B130579}" type="sibTrans" cxnId="{27EDE50B-01F6-2F42-990D-08319C7B5FE5}">
      <dgm:prSet/>
      <dgm:spPr/>
      <dgm:t>
        <a:bodyPr/>
        <a:lstStyle/>
        <a:p>
          <a:endParaRPr lang="en-US"/>
        </a:p>
      </dgm:t>
    </dgm:pt>
    <dgm:pt modelId="{E3128E5C-74D3-B14B-9046-0BA29ADEC7B0}">
      <dgm:prSet phldrT="[Text]"/>
      <dgm:spPr/>
      <dgm:t>
        <a:bodyPr/>
        <a:lstStyle/>
        <a:p>
          <a:r>
            <a:rPr lang="en-US" dirty="0"/>
            <a:t>Deceased patients were 6 times more likely to live 101 miles and further away from CHP compared to those who were living, OR: 5.96, p=.003. </a:t>
          </a:r>
        </a:p>
      </dgm:t>
    </dgm:pt>
    <dgm:pt modelId="{8E54EED0-8B12-0940-B98D-DE8155603EEB}" type="parTrans" cxnId="{283050AC-7A2A-4B4A-9518-EE6762F464A9}">
      <dgm:prSet/>
      <dgm:spPr/>
      <dgm:t>
        <a:bodyPr/>
        <a:lstStyle/>
        <a:p>
          <a:endParaRPr lang="en-US"/>
        </a:p>
      </dgm:t>
    </dgm:pt>
    <dgm:pt modelId="{789153AF-3FCF-8042-86E3-A7E5C472E3AD}" type="sibTrans" cxnId="{283050AC-7A2A-4B4A-9518-EE6762F464A9}">
      <dgm:prSet/>
      <dgm:spPr/>
      <dgm:t>
        <a:bodyPr/>
        <a:lstStyle/>
        <a:p>
          <a:endParaRPr lang="en-US"/>
        </a:p>
      </dgm:t>
    </dgm:pt>
    <dgm:pt modelId="{EA98BD1E-527F-E64C-A0E9-544E4B5F586D}">
      <dgm:prSet phldrT="[Text]"/>
      <dgm:spPr/>
      <dgm:t>
        <a:bodyPr/>
        <a:lstStyle/>
        <a:p>
          <a:r>
            <a:rPr lang="en-US" dirty="0"/>
            <a:t>There was no significant component of seasonality related to ED visits or readmissions.</a:t>
          </a:r>
        </a:p>
      </dgm:t>
    </dgm:pt>
    <dgm:pt modelId="{88A2E050-8C25-2446-B69D-DDC4F42E2BEA}" type="parTrans" cxnId="{6069172F-5F01-0243-B351-4BA0BCAA003F}">
      <dgm:prSet/>
      <dgm:spPr/>
      <dgm:t>
        <a:bodyPr/>
        <a:lstStyle/>
        <a:p>
          <a:endParaRPr lang="en-US"/>
        </a:p>
      </dgm:t>
    </dgm:pt>
    <dgm:pt modelId="{3588D3A0-B571-EE49-929B-8A2F3FDBD0A6}" type="sibTrans" cxnId="{6069172F-5F01-0243-B351-4BA0BCAA003F}">
      <dgm:prSet/>
      <dgm:spPr/>
      <dgm:t>
        <a:bodyPr/>
        <a:lstStyle/>
        <a:p>
          <a:endParaRPr lang="en-US"/>
        </a:p>
      </dgm:t>
    </dgm:pt>
    <dgm:pt modelId="{19461B5F-5225-8245-80F5-3E05BF269392}">
      <dgm:prSet phldrT="[Text]"/>
      <dgm:spPr/>
      <dgm:t>
        <a:bodyPr/>
        <a:lstStyle/>
        <a:p>
          <a:pPr>
            <a:buFont typeface="Arial" panose="020B0604020202020204" pitchFamily="34" charset="0"/>
            <a:buChar char="•"/>
          </a:pPr>
          <a:r>
            <a:rPr lang="en-US" dirty="0"/>
            <a:t>Patients who died prior to discharge had a longer length of stay compared to patients who were alive at discharge (152.67 ± 155.90 versus 70.30 ± 52.90, p = .008; median (range) = 87 (48-595) days. </a:t>
          </a:r>
        </a:p>
      </dgm:t>
    </dgm:pt>
    <dgm:pt modelId="{3BC11AD7-996D-6C4E-B9B3-9E1C984E2EFF}" type="parTrans" cxnId="{C0814C9A-DD0D-8A4A-8C69-DAF930530C09}">
      <dgm:prSet/>
      <dgm:spPr/>
      <dgm:t>
        <a:bodyPr/>
        <a:lstStyle/>
        <a:p>
          <a:endParaRPr lang="en-US"/>
        </a:p>
      </dgm:t>
    </dgm:pt>
    <dgm:pt modelId="{47DB9019-345D-074B-B7FB-13E05B5929B0}" type="sibTrans" cxnId="{C0814C9A-DD0D-8A4A-8C69-DAF930530C09}">
      <dgm:prSet/>
      <dgm:spPr/>
      <dgm:t>
        <a:bodyPr/>
        <a:lstStyle/>
        <a:p>
          <a:endParaRPr lang="en-US"/>
        </a:p>
      </dgm:t>
    </dgm:pt>
    <dgm:pt modelId="{DCA0590C-F8D5-1042-BDA6-4F33EBC7BB32}" type="pres">
      <dgm:prSet presAssocID="{4D9E513D-83BB-2549-8C19-1FA0F1ADC3A7}" presName="linear" presStyleCnt="0">
        <dgm:presLayoutVars>
          <dgm:animLvl val="lvl"/>
          <dgm:resizeHandles val="exact"/>
        </dgm:presLayoutVars>
      </dgm:prSet>
      <dgm:spPr/>
    </dgm:pt>
    <dgm:pt modelId="{F33AF627-D006-3B4F-8CBF-A7744B437023}" type="pres">
      <dgm:prSet presAssocID="{17FD5AAD-EF97-F146-83E9-D78C1D4CEF53}" presName="parentText" presStyleLbl="node1" presStyleIdx="0" presStyleCnt="4" custLinFactNeighborX="422">
        <dgm:presLayoutVars>
          <dgm:chMax val="0"/>
          <dgm:bulletEnabled val="1"/>
        </dgm:presLayoutVars>
      </dgm:prSet>
      <dgm:spPr/>
    </dgm:pt>
    <dgm:pt modelId="{BB241B29-D7E5-0847-AD04-B413F35B053E}" type="pres">
      <dgm:prSet presAssocID="{030EFB21-E875-3F45-9639-A93E8B130579}" presName="spacer" presStyleCnt="0"/>
      <dgm:spPr/>
    </dgm:pt>
    <dgm:pt modelId="{0AA52A0D-CCA8-0C40-8F69-D4EDE6C22208}" type="pres">
      <dgm:prSet presAssocID="{19461B5F-5225-8245-80F5-3E05BF269392}" presName="parentText" presStyleLbl="node1" presStyleIdx="1" presStyleCnt="4">
        <dgm:presLayoutVars>
          <dgm:chMax val="0"/>
          <dgm:bulletEnabled val="1"/>
        </dgm:presLayoutVars>
      </dgm:prSet>
      <dgm:spPr/>
    </dgm:pt>
    <dgm:pt modelId="{44CFDD77-3514-6341-8A26-3061B5628E98}" type="pres">
      <dgm:prSet presAssocID="{47DB9019-345D-074B-B7FB-13E05B5929B0}" presName="spacer" presStyleCnt="0"/>
      <dgm:spPr/>
    </dgm:pt>
    <dgm:pt modelId="{C67C9CA8-EA75-1143-970B-0B21121C5135}" type="pres">
      <dgm:prSet presAssocID="{E3128E5C-74D3-B14B-9046-0BA29ADEC7B0}" presName="parentText" presStyleLbl="node1" presStyleIdx="2" presStyleCnt="4">
        <dgm:presLayoutVars>
          <dgm:chMax val="0"/>
          <dgm:bulletEnabled val="1"/>
        </dgm:presLayoutVars>
      </dgm:prSet>
      <dgm:spPr/>
    </dgm:pt>
    <dgm:pt modelId="{657E6FA2-B736-BD44-94EA-449C8786B311}" type="pres">
      <dgm:prSet presAssocID="{789153AF-3FCF-8042-86E3-A7E5C472E3AD}" presName="spacer" presStyleCnt="0"/>
      <dgm:spPr/>
    </dgm:pt>
    <dgm:pt modelId="{ADBA1AAF-77AA-C048-9007-AA12E883E033}" type="pres">
      <dgm:prSet presAssocID="{EA98BD1E-527F-E64C-A0E9-544E4B5F586D}" presName="parentText" presStyleLbl="node1" presStyleIdx="3" presStyleCnt="4">
        <dgm:presLayoutVars>
          <dgm:chMax val="0"/>
          <dgm:bulletEnabled val="1"/>
        </dgm:presLayoutVars>
      </dgm:prSet>
      <dgm:spPr/>
    </dgm:pt>
  </dgm:ptLst>
  <dgm:cxnLst>
    <dgm:cxn modelId="{27EDE50B-01F6-2F42-990D-08319C7B5FE5}" srcId="{4D9E513D-83BB-2549-8C19-1FA0F1ADC3A7}" destId="{17FD5AAD-EF97-F146-83E9-D78C1D4CEF53}" srcOrd="0" destOrd="0" parTransId="{8CA12703-C238-724D-98F8-D109A1BB8CEC}" sibTransId="{030EFB21-E875-3F45-9639-A93E8B130579}"/>
    <dgm:cxn modelId="{6069172F-5F01-0243-B351-4BA0BCAA003F}" srcId="{4D9E513D-83BB-2549-8C19-1FA0F1ADC3A7}" destId="{EA98BD1E-527F-E64C-A0E9-544E4B5F586D}" srcOrd="3" destOrd="0" parTransId="{88A2E050-8C25-2446-B69D-DDC4F42E2BEA}" sibTransId="{3588D3A0-B571-EE49-929B-8A2F3FDBD0A6}"/>
    <dgm:cxn modelId="{739CF038-6E26-FA41-925E-7137A1EEE548}" type="presOf" srcId="{19461B5F-5225-8245-80F5-3E05BF269392}" destId="{0AA52A0D-CCA8-0C40-8F69-D4EDE6C22208}" srcOrd="0" destOrd="0" presId="urn:microsoft.com/office/officeart/2005/8/layout/vList2"/>
    <dgm:cxn modelId="{73ACC95B-E9B6-2C4C-950C-8C5C3AC0B367}" type="presOf" srcId="{17FD5AAD-EF97-F146-83E9-D78C1D4CEF53}" destId="{F33AF627-D006-3B4F-8CBF-A7744B437023}" srcOrd="0" destOrd="0" presId="urn:microsoft.com/office/officeart/2005/8/layout/vList2"/>
    <dgm:cxn modelId="{1B84F45E-CCC0-DA48-88AC-7D6CC38E3C62}" type="presOf" srcId="{E3128E5C-74D3-B14B-9046-0BA29ADEC7B0}" destId="{C67C9CA8-EA75-1143-970B-0B21121C5135}" srcOrd="0" destOrd="0" presId="urn:microsoft.com/office/officeart/2005/8/layout/vList2"/>
    <dgm:cxn modelId="{83F79446-689C-2844-B4B6-18EF73E1C80B}" type="presOf" srcId="{4D9E513D-83BB-2549-8C19-1FA0F1ADC3A7}" destId="{DCA0590C-F8D5-1042-BDA6-4F33EBC7BB32}" srcOrd="0" destOrd="0" presId="urn:microsoft.com/office/officeart/2005/8/layout/vList2"/>
    <dgm:cxn modelId="{9421C354-ED63-8246-BBA1-8BBEA2C656C7}" type="presOf" srcId="{EA98BD1E-527F-E64C-A0E9-544E4B5F586D}" destId="{ADBA1AAF-77AA-C048-9007-AA12E883E033}" srcOrd="0" destOrd="0" presId="urn:microsoft.com/office/officeart/2005/8/layout/vList2"/>
    <dgm:cxn modelId="{C0814C9A-DD0D-8A4A-8C69-DAF930530C09}" srcId="{4D9E513D-83BB-2549-8C19-1FA0F1ADC3A7}" destId="{19461B5F-5225-8245-80F5-3E05BF269392}" srcOrd="1" destOrd="0" parTransId="{3BC11AD7-996D-6C4E-B9B3-9E1C984E2EFF}" sibTransId="{47DB9019-345D-074B-B7FB-13E05B5929B0}"/>
    <dgm:cxn modelId="{283050AC-7A2A-4B4A-9518-EE6762F464A9}" srcId="{4D9E513D-83BB-2549-8C19-1FA0F1ADC3A7}" destId="{E3128E5C-74D3-B14B-9046-0BA29ADEC7B0}" srcOrd="2" destOrd="0" parTransId="{8E54EED0-8B12-0940-B98D-DE8155603EEB}" sibTransId="{789153AF-3FCF-8042-86E3-A7E5C472E3AD}"/>
    <dgm:cxn modelId="{61DA8CBD-EC0C-6341-9493-F627A1DA2357}" type="presParOf" srcId="{DCA0590C-F8D5-1042-BDA6-4F33EBC7BB32}" destId="{F33AF627-D006-3B4F-8CBF-A7744B437023}" srcOrd="0" destOrd="0" presId="urn:microsoft.com/office/officeart/2005/8/layout/vList2"/>
    <dgm:cxn modelId="{C957FBBE-B1A6-144A-AEF6-C8564A869FF6}" type="presParOf" srcId="{DCA0590C-F8D5-1042-BDA6-4F33EBC7BB32}" destId="{BB241B29-D7E5-0847-AD04-B413F35B053E}" srcOrd="1" destOrd="0" presId="urn:microsoft.com/office/officeart/2005/8/layout/vList2"/>
    <dgm:cxn modelId="{CA6EDA41-8348-294E-B32B-0E57A6075E20}" type="presParOf" srcId="{DCA0590C-F8D5-1042-BDA6-4F33EBC7BB32}" destId="{0AA52A0D-CCA8-0C40-8F69-D4EDE6C22208}" srcOrd="2" destOrd="0" presId="urn:microsoft.com/office/officeart/2005/8/layout/vList2"/>
    <dgm:cxn modelId="{14F1D548-F00F-FF46-9053-69CCE63C87C5}" type="presParOf" srcId="{DCA0590C-F8D5-1042-BDA6-4F33EBC7BB32}" destId="{44CFDD77-3514-6341-8A26-3061B5628E98}" srcOrd="3" destOrd="0" presId="urn:microsoft.com/office/officeart/2005/8/layout/vList2"/>
    <dgm:cxn modelId="{A6916C2D-CF21-FD47-A576-BEB1B2CC2041}" type="presParOf" srcId="{DCA0590C-F8D5-1042-BDA6-4F33EBC7BB32}" destId="{C67C9CA8-EA75-1143-970B-0B21121C5135}" srcOrd="4" destOrd="0" presId="urn:microsoft.com/office/officeart/2005/8/layout/vList2"/>
    <dgm:cxn modelId="{C3D2F599-14C7-124C-B827-D4E47A630C28}" type="presParOf" srcId="{DCA0590C-F8D5-1042-BDA6-4F33EBC7BB32}" destId="{657E6FA2-B736-BD44-94EA-449C8786B311}" srcOrd="5" destOrd="0" presId="urn:microsoft.com/office/officeart/2005/8/layout/vList2"/>
    <dgm:cxn modelId="{99BF99AD-590E-2847-9D38-864F021F5F16}" type="presParOf" srcId="{DCA0590C-F8D5-1042-BDA6-4F33EBC7BB32}" destId="{ADBA1AAF-77AA-C048-9007-AA12E883E033}" srcOrd="6"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AF627-D006-3B4F-8CBF-A7744B437023}">
      <dsp:nvSpPr>
        <dsp:cNvPr id="0" name=""/>
        <dsp:cNvSpPr/>
      </dsp:nvSpPr>
      <dsp:spPr>
        <a:xfrm>
          <a:off x="0" y="52305"/>
          <a:ext cx="10325237" cy="12202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Font typeface="Arial" panose="020B0604020202020204" pitchFamily="34" charset="0"/>
            <a:buNone/>
          </a:pPr>
          <a:r>
            <a:rPr lang="en-US" sz="2200" kern="1200" dirty="0"/>
            <a:t>Average age at trach placement was 4.42 ± 6.36 years (median of 9 months) </a:t>
          </a:r>
        </a:p>
      </dsp:txBody>
      <dsp:txXfrm>
        <a:off x="59567" y="111872"/>
        <a:ext cx="10206103" cy="1101102"/>
      </dsp:txXfrm>
    </dsp:sp>
    <dsp:sp modelId="{0AA52A0D-CCA8-0C40-8F69-D4EDE6C22208}">
      <dsp:nvSpPr>
        <dsp:cNvPr id="0" name=""/>
        <dsp:cNvSpPr/>
      </dsp:nvSpPr>
      <dsp:spPr>
        <a:xfrm>
          <a:off x="0" y="1335902"/>
          <a:ext cx="10325237" cy="12202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Font typeface="Arial" panose="020B0604020202020204" pitchFamily="34" charset="0"/>
            <a:buNone/>
          </a:pPr>
          <a:r>
            <a:rPr lang="en-US" sz="2200" kern="1200" dirty="0"/>
            <a:t>Patients who died prior to discharge had a longer length of stay compared to patients who were alive at discharge (152.67 ± 155.90 versus 70.30 ± 52.90, p = .008; median (range) = 87 (48-595) days. </a:t>
          </a:r>
        </a:p>
      </dsp:txBody>
      <dsp:txXfrm>
        <a:off x="59567" y="1395469"/>
        <a:ext cx="10206103" cy="1101102"/>
      </dsp:txXfrm>
    </dsp:sp>
    <dsp:sp modelId="{C67C9CA8-EA75-1143-970B-0B21121C5135}">
      <dsp:nvSpPr>
        <dsp:cNvPr id="0" name=""/>
        <dsp:cNvSpPr/>
      </dsp:nvSpPr>
      <dsp:spPr>
        <a:xfrm>
          <a:off x="0" y="2619499"/>
          <a:ext cx="10325237" cy="12202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Deceased patients were 6 times more likely to live 101 miles and further away from CHP compared to those who were living, OR: 5.96, p=.003. </a:t>
          </a:r>
        </a:p>
      </dsp:txBody>
      <dsp:txXfrm>
        <a:off x="59567" y="2679066"/>
        <a:ext cx="10206103" cy="1101102"/>
      </dsp:txXfrm>
    </dsp:sp>
    <dsp:sp modelId="{ADBA1AAF-77AA-C048-9007-AA12E883E033}">
      <dsp:nvSpPr>
        <dsp:cNvPr id="0" name=""/>
        <dsp:cNvSpPr/>
      </dsp:nvSpPr>
      <dsp:spPr>
        <a:xfrm>
          <a:off x="0" y="3903096"/>
          <a:ext cx="10325237" cy="12202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There was no significant component of seasonality related to ED visits or readmissions.</a:t>
          </a:r>
        </a:p>
      </dsp:txBody>
      <dsp:txXfrm>
        <a:off x="59567" y="3962663"/>
        <a:ext cx="10206103" cy="11011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7A20F128-7E57-4042-BC2E-C205E98A93CD}" type="datetimeFigureOut">
              <a:rPr lang="en-US" smtClean="0"/>
              <a:t>5/31/2020</a:t>
            </a:fld>
            <a:endParaRPr lang="en-US"/>
          </a:p>
        </p:txBody>
      </p:sp>
      <p:sp>
        <p:nvSpPr>
          <p:cNvPr id="4" name="Slide Image Placeholder 3"/>
          <p:cNvSpPr>
            <a:spLocks noGrp="1" noRot="1" noChangeAspect="1"/>
          </p:cNvSpPr>
          <p:nvPr>
            <p:ph type="sldImg" idx="2"/>
          </p:nvPr>
        </p:nvSpPr>
        <p:spPr>
          <a:xfrm>
            <a:off x="714375" y="1162050"/>
            <a:ext cx="5575300" cy="31353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70400"/>
            <a:ext cx="5603875" cy="36591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4913"/>
            <a:ext cx="30353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7163" y="8824913"/>
            <a:ext cx="3035300" cy="465137"/>
          </a:xfrm>
          <a:prstGeom prst="rect">
            <a:avLst/>
          </a:prstGeom>
        </p:spPr>
        <p:txBody>
          <a:bodyPr vert="horz" lIns="91440" tIns="45720" rIns="91440" bIns="45720" rtlCol="0" anchor="b"/>
          <a:lstStyle>
            <a:lvl1pPr algn="r">
              <a:defRPr sz="1200"/>
            </a:lvl1pPr>
          </a:lstStyle>
          <a:p>
            <a:fld id="{C60FA283-8ED0-42CF-B277-BB5EB287770E}" type="slidenum">
              <a:rPr lang="en-US" smtClean="0"/>
              <a:t>‹#›</a:t>
            </a:fld>
            <a:endParaRPr lang="en-US"/>
          </a:p>
        </p:txBody>
      </p:sp>
    </p:spTree>
    <p:extLst>
      <p:ext uri="{BB962C8B-B14F-4D97-AF65-F5344CB8AC3E}">
        <p14:creationId xmlns:p14="http://schemas.microsoft.com/office/powerpoint/2010/main" val="3741181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0FA283-8ED0-42CF-B277-BB5EB287770E}" type="slidenum">
              <a:rPr lang="en-US" smtClean="0"/>
              <a:t>1</a:t>
            </a:fld>
            <a:endParaRPr lang="en-US"/>
          </a:p>
        </p:txBody>
      </p:sp>
    </p:spTree>
    <p:extLst>
      <p:ext uri="{BB962C8B-B14F-4D97-AF65-F5344CB8AC3E}">
        <p14:creationId xmlns:p14="http://schemas.microsoft.com/office/powerpoint/2010/main" val="14196675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50383440" y="0"/>
            <a:ext cx="822960" cy="28803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endParaRPr lang="en-US" sz="6781"/>
          </a:p>
        </p:txBody>
      </p:sp>
      <p:sp>
        <p:nvSpPr>
          <p:cNvPr id="16" name="Rectangle 15"/>
          <p:cNvSpPr/>
          <p:nvPr userDrawn="1"/>
        </p:nvSpPr>
        <p:spPr>
          <a:xfrm>
            <a:off x="0" y="0"/>
            <a:ext cx="822960" cy="28803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endParaRPr lang="en-US" sz="6781"/>
          </a:p>
        </p:txBody>
      </p:sp>
      <p:sp>
        <p:nvSpPr>
          <p:cNvPr id="17" name="Rectangle 16"/>
          <p:cNvSpPr/>
          <p:nvPr userDrawn="1"/>
        </p:nvSpPr>
        <p:spPr>
          <a:xfrm>
            <a:off x="0" y="0"/>
            <a:ext cx="51206400" cy="360045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endParaRPr lang="en-US" sz="6781"/>
          </a:p>
        </p:txBody>
      </p:sp>
      <p:sp>
        <p:nvSpPr>
          <p:cNvPr id="18" name="Rectangle 17"/>
          <p:cNvSpPr/>
          <p:nvPr userDrawn="1"/>
        </p:nvSpPr>
        <p:spPr>
          <a:xfrm>
            <a:off x="0" y="25203150"/>
            <a:ext cx="51206400" cy="36004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endParaRPr lang="en-US" sz="6781"/>
          </a:p>
        </p:txBody>
      </p:sp>
      <p:sp>
        <p:nvSpPr>
          <p:cNvPr id="11" name="Instructions"/>
          <p:cNvSpPr/>
          <p:nvPr userDrawn="1"/>
        </p:nvSpPr>
        <p:spPr>
          <a:xfrm>
            <a:off x="-10241280" y="0"/>
            <a:ext cx="9729216" cy="2880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63222" tIns="163222" rIns="163222" bIns="163222"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715"/>
              </a:spcAft>
            </a:pPr>
            <a:r>
              <a:rPr lang="en-US" sz="6000">
                <a:solidFill>
                  <a:srgbClr val="7F7F7F"/>
                </a:solidFill>
                <a:latin typeface="Calibri" pitchFamily="34" charset="0"/>
                <a:cs typeface="Calibri" panose="020F0502020204030204" pitchFamily="34" charset="0"/>
              </a:rPr>
              <a:t>Poster Print Size:</a:t>
            </a:r>
            <a:endParaRPr sz="6000">
              <a:solidFill>
                <a:srgbClr val="7F7F7F"/>
              </a:solidFill>
              <a:latin typeface="Calibri" pitchFamily="34" charset="0"/>
              <a:cs typeface="Calibri" panose="020F0502020204030204" pitchFamily="34" charset="0"/>
            </a:endParaRPr>
          </a:p>
          <a:p>
            <a:pPr lvl="0">
              <a:spcBef>
                <a:spcPts val="0"/>
              </a:spcBef>
              <a:spcAft>
                <a:spcPts val="1575"/>
              </a:spcAft>
            </a:pPr>
            <a:r>
              <a:rPr lang="en-US" sz="4000">
                <a:solidFill>
                  <a:srgbClr val="7F7F7F"/>
                </a:solidFill>
                <a:latin typeface="Calibri" pitchFamily="34" charset="0"/>
                <a:cs typeface="Calibri" panose="020F0502020204030204" pitchFamily="34" charset="0"/>
              </a:rPr>
              <a:t>This poster template is 31.5” high by 56” wide. This size was selected for online poster viewing based on the average screen size.  It can be used to print any poster with a 1:1 aspect ratio such as 36” high by 64” wide.</a:t>
            </a:r>
          </a:p>
          <a:p>
            <a:pPr lvl="0">
              <a:spcBef>
                <a:spcPts val="0"/>
              </a:spcBef>
              <a:spcAft>
                <a:spcPts val="1715"/>
              </a:spcAft>
            </a:pPr>
            <a:r>
              <a:rPr lang="en-US" sz="6000">
                <a:solidFill>
                  <a:srgbClr val="7F7F7F"/>
                </a:solidFill>
                <a:latin typeface="Calibri" pitchFamily="34" charset="0"/>
                <a:cs typeface="Calibri" panose="020F0502020204030204" pitchFamily="34" charset="0"/>
              </a:rPr>
              <a:t>Placeholders</a:t>
            </a:r>
            <a:r>
              <a:rPr sz="6000">
                <a:solidFill>
                  <a:srgbClr val="7F7F7F"/>
                </a:solidFill>
                <a:latin typeface="Calibri" pitchFamily="34" charset="0"/>
                <a:cs typeface="Calibri" panose="020F0502020204030204" pitchFamily="34" charset="0"/>
              </a:rPr>
              <a:t>:</a:t>
            </a:r>
          </a:p>
          <a:p>
            <a:pPr lvl="0">
              <a:spcBef>
                <a:spcPts val="0"/>
              </a:spcBef>
              <a:spcAft>
                <a:spcPts val="1715"/>
              </a:spcAft>
            </a:pPr>
            <a:r>
              <a:rPr sz="4000">
                <a:solidFill>
                  <a:srgbClr val="7F7F7F"/>
                </a:solidFill>
                <a:latin typeface="Calibri" pitchFamily="34" charset="0"/>
                <a:cs typeface="Calibri" panose="020F0502020204030204" pitchFamily="34" charset="0"/>
              </a:rPr>
              <a:t>The </a:t>
            </a:r>
            <a:r>
              <a:rPr lang="en-US" sz="4000">
                <a:solidFill>
                  <a:srgbClr val="7F7F7F"/>
                </a:solidFill>
                <a:latin typeface="Calibri" pitchFamily="34" charset="0"/>
                <a:cs typeface="Calibri" panose="020F0502020204030204" pitchFamily="34" charset="0"/>
              </a:rPr>
              <a:t>various elements included</a:t>
            </a:r>
            <a:r>
              <a:rPr sz="4000">
                <a:solidFill>
                  <a:srgbClr val="7F7F7F"/>
                </a:solidFill>
                <a:latin typeface="Calibri" pitchFamily="34" charset="0"/>
                <a:cs typeface="Calibri" panose="020F0502020204030204" pitchFamily="34" charset="0"/>
              </a:rPr>
              <a:t> in this </a:t>
            </a:r>
            <a:r>
              <a:rPr lang="en-US" sz="4000">
                <a:solidFill>
                  <a:srgbClr val="7F7F7F"/>
                </a:solidFill>
                <a:latin typeface="Calibri" pitchFamily="34" charset="0"/>
                <a:cs typeface="Calibri" panose="020F0502020204030204" pitchFamily="34" charset="0"/>
              </a:rPr>
              <a:t>poster are ones</a:t>
            </a:r>
            <a:r>
              <a:rPr lang="en-US" sz="4000" baseline="0">
                <a:solidFill>
                  <a:srgbClr val="7F7F7F"/>
                </a:solidFill>
                <a:latin typeface="Calibri" pitchFamily="34" charset="0"/>
                <a:cs typeface="Calibri" panose="020F0502020204030204" pitchFamily="34" charset="0"/>
              </a:rPr>
              <a:t> we often see in medical, research, and scientific posters.</a:t>
            </a:r>
            <a:r>
              <a:rPr sz="4000">
                <a:solidFill>
                  <a:srgbClr val="7F7F7F"/>
                </a:solidFill>
                <a:latin typeface="Calibri" pitchFamily="34" charset="0"/>
                <a:cs typeface="Calibri" panose="020F0502020204030204" pitchFamily="34" charset="0"/>
              </a:rPr>
              <a:t> </a:t>
            </a:r>
            <a:r>
              <a:rPr lang="en-US" sz="4000">
                <a:solidFill>
                  <a:srgbClr val="7F7F7F"/>
                </a:solidFill>
                <a:latin typeface="Calibri" pitchFamily="34" charset="0"/>
                <a:cs typeface="Calibri" panose="020F0502020204030204" pitchFamily="34" charset="0"/>
              </a:rPr>
              <a:t>Feel</a:t>
            </a:r>
            <a:r>
              <a:rPr lang="en-US" sz="4000" baseline="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715"/>
              </a:spcAft>
            </a:pPr>
            <a:r>
              <a:rPr lang="en-US" sz="6000">
                <a:solidFill>
                  <a:srgbClr val="7F7F7F"/>
                </a:solidFill>
                <a:latin typeface="Calibri" pitchFamily="34" charset="0"/>
                <a:cs typeface="Calibri" panose="020F0502020204030204" pitchFamily="34" charset="0"/>
              </a:rPr>
              <a:t>Image</a:t>
            </a:r>
            <a:r>
              <a:rPr lang="en-US" sz="6000" baseline="0">
                <a:solidFill>
                  <a:srgbClr val="7F7F7F"/>
                </a:solidFill>
                <a:latin typeface="Calibri" pitchFamily="34" charset="0"/>
                <a:cs typeface="Calibri" panose="020F0502020204030204" pitchFamily="34" charset="0"/>
              </a:rPr>
              <a:t> Quality</a:t>
            </a:r>
            <a:r>
              <a:rPr lang="en-US" sz="6000">
                <a:solidFill>
                  <a:srgbClr val="7F7F7F"/>
                </a:solidFill>
                <a:latin typeface="Calibri" pitchFamily="34" charset="0"/>
                <a:cs typeface="Calibri" panose="020F0502020204030204" pitchFamily="34" charset="0"/>
              </a:rPr>
              <a:t>:</a:t>
            </a:r>
          </a:p>
          <a:p>
            <a:pPr lvl="0">
              <a:spcBef>
                <a:spcPts val="0"/>
              </a:spcBef>
              <a:spcAft>
                <a:spcPts val="1715"/>
              </a:spcAft>
            </a:pPr>
            <a:r>
              <a:rPr lang="en-US" sz="4000">
                <a:solidFill>
                  <a:srgbClr val="7F7F7F"/>
                </a:solidFill>
                <a:latin typeface="Calibri" pitchFamily="34" charset="0"/>
                <a:cs typeface="Calibri" panose="020F0502020204030204" pitchFamily="34" charset="0"/>
              </a:rPr>
              <a:t>You can place digital photos or logo art in your poster file by selecting the </a:t>
            </a:r>
            <a:r>
              <a:rPr lang="en-US" sz="4000" b="1">
                <a:solidFill>
                  <a:srgbClr val="7F7F7F"/>
                </a:solidFill>
                <a:latin typeface="Calibri" pitchFamily="34" charset="0"/>
                <a:cs typeface="Calibri" panose="020F0502020204030204" pitchFamily="34" charset="0"/>
              </a:rPr>
              <a:t>Insert, Picture</a:t>
            </a:r>
            <a:r>
              <a:rPr lang="en-US" sz="400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000" b="1">
                <a:solidFill>
                  <a:srgbClr val="7F7F7F"/>
                </a:solidFill>
                <a:latin typeface="Calibri" pitchFamily="34" charset="0"/>
                <a:cs typeface="Calibri" panose="020F0502020204030204" pitchFamily="34" charset="0"/>
              </a:rPr>
              <a:t>150-200 pixels per inch in their final printed size</a:t>
            </a:r>
            <a:r>
              <a:rPr lang="en-US" sz="4000">
                <a:solidFill>
                  <a:srgbClr val="7F7F7F"/>
                </a:solidFill>
                <a:latin typeface="Calibri" pitchFamily="34" charset="0"/>
                <a:cs typeface="Calibri" panose="020F0502020204030204" pitchFamily="34" charset="0"/>
              </a:rPr>
              <a:t>. For instance, a 1600 x 1200 pixel</a:t>
            </a:r>
            <a:r>
              <a:rPr lang="en-US" sz="4000" baseline="0">
                <a:solidFill>
                  <a:srgbClr val="7F7F7F"/>
                </a:solidFill>
                <a:latin typeface="Calibri" pitchFamily="34" charset="0"/>
                <a:cs typeface="Calibri" panose="020F0502020204030204" pitchFamily="34" charset="0"/>
              </a:rPr>
              <a:t> photo will usually look fine up to </a:t>
            </a:r>
            <a:r>
              <a:rPr lang="en-US" sz="4000">
                <a:solidFill>
                  <a:srgbClr val="7F7F7F"/>
                </a:solidFill>
                <a:latin typeface="Calibri" pitchFamily="34" charset="0"/>
                <a:cs typeface="Calibri" panose="020F0502020204030204" pitchFamily="34" charset="0"/>
              </a:rPr>
              <a:t>8“-10” wide on your printed poster.</a:t>
            </a:r>
          </a:p>
          <a:p>
            <a:pPr lvl="0">
              <a:spcBef>
                <a:spcPts val="0"/>
              </a:spcBef>
              <a:spcAft>
                <a:spcPts val="1715"/>
              </a:spcAft>
            </a:pPr>
            <a:r>
              <a:rPr lang="en-US" sz="400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715"/>
              </a:spcAft>
            </a:pPr>
            <a:r>
              <a:rPr lang="en-US" sz="400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715"/>
              </a:spcAft>
            </a:pPr>
            <a:br>
              <a:rPr lang="en-US" sz="2800">
                <a:solidFill>
                  <a:srgbClr val="7F7F7F"/>
                </a:solidFill>
                <a:latin typeface="Calibri" pitchFamily="34" charset="0"/>
                <a:cs typeface="Calibri" panose="020F0502020204030204" pitchFamily="34" charset="0"/>
              </a:rPr>
            </a:br>
            <a:r>
              <a:rPr lang="en-US" sz="280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51718464" y="0"/>
            <a:ext cx="9729216" cy="288036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715"/>
                </a:spcAft>
              </a:pPr>
              <a:r>
                <a:rPr lang="en-US" sz="6000">
                  <a:solidFill>
                    <a:schemeClr val="bg1">
                      <a:lumMod val="50000"/>
                    </a:schemeClr>
                  </a:solidFill>
                  <a:latin typeface="Calibri" pitchFamily="34" charset="0"/>
                  <a:cs typeface="Calibri" panose="020F0502020204030204" pitchFamily="34" charset="0"/>
                </a:rPr>
                <a:t>Change</a:t>
              </a:r>
              <a:r>
                <a:rPr lang="en-US" sz="6000" baseline="0">
                  <a:solidFill>
                    <a:schemeClr val="bg1">
                      <a:lumMod val="50000"/>
                    </a:schemeClr>
                  </a:solidFill>
                  <a:latin typeface="Calibri" pitchFamily="34" charset="0"/>
                  <a:cs typeface="Calibri" panose="020F0502020204030204" pitchFamily="34" charset="0"/>
                </a:rPr>
                <a:t> Color Theme</a:t>
              </a:r>
              <a:r>
                <a:rPr lang="en-US" sz="6000">
                  <a:solidFill>
                    <a:schemeClr val="bg1">
                      <a:lumMod val="50000"/>
                    </a:schemeClr>
                  </a:solidFill>
                  <a:latin typeface="Calibri" pitchFamily="34" charset="0"/>
                  <a:cs typeface="Calibri" panose="020F0502020204030204" pitchFamily="34" charset="0"/>
                </a:rPr>
                <a:t>:</a:t>
              </a:r>
              <a:endParaRPr sz="600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r>
                <a:rPr lang="en-US" sz="4000">
                  <a:solidFill>
                    <a:schemeClr val="bg1">
                      <a:lumMod val="50000"/>
                    </a:schemeClr>
                  </a:solidFill>
                  <a:latin typeface="Calibri" pitchFamily="34" charset="0"/>
                  <a:cs typeface="Calibri" panose="020F0502020204030204" pitchFamily="34" charset="0"/>
                </a:rPr>
                <a:t>This template is designed to use the built-in color themes in</a:t>
              </a:r>
              <a:r>
                <a:rPr lang="en-US" sz="4000" baseline="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715"/>
                </a:spcAft>
              </a:pPr>
              <a:r>
                <a:rPr lang="en-US" sz="4000" baseline="0">
                  <a:solidFill>
                    <a:schemeClr val="bg1">
                      <a:lumMod val="50000"/>
                    </a:schemeClr>
                  </a:solidFill>
                  <a:latin typeface="Calibri" pitchFamily="34" charset="0"/>
                  <a:cs typeface="Calibri" panose="020F0502020204030204" pitchFamily="34" charset="0"/>
                </a:rPr>
                <a:t>To change the color theme, select the </a:t>
              </a:r>
              <a:r>
                <a:rPr lang="en-US" sz="4000" b="1" baseline="0">
                  <a:solidFill>
                    <a:schemeClr val="bg1">
                      <a:lumMod val="50000"/>
                    </a:schemeClr>
                  </a:solidFill>
                  <a:latin typeface="Calibri" pitchFamily="34" charset="0"/>
                  <a:cs typeface="Calibri" panose="020F0502020204030204" pitchFamily="34" charset="0"/>
                </a:rPr>
                <a:t>Design</a:t>
              </a:r>
              <a:r>
                <a:rPr lang="en-US" sz="4000" baseline="0">
                  <a:solidFill>
                    <a:schemeClr val="bg1">
                      <a:lumMod val="50000"/>
                    </a:schemeClr>
                  </a:solidFill>
                  <a:latin typeface="Calibri" pitchFamily="34" charset="0"/>
                  <a:cs typeface="Calibri" panose="020F0502020204030204" pitchFamily="34" charset="0"/>
                </a:rPr>
                <a:t> tab, then select the </a:t>
              </a:r>
              <a:r>
                <a:rPr lang="en-US" sz="4000" b="1" baseline="0">
                  <a:solidFill>
                    <a:schemeClr val="bg1">
                      <a:lumMod val="50000"/>
                    </a:schemeClr>
                  </a:solidFill>
                  <a:latin typeface="Calibri" pitchFamily="34" charset="0"/>
                  <a:cs typeface="Calibri" panose="020F0502020204030204" pitchFamily="34" charset="0"/>
                </a:rPr>
                <a:t>Colors</a:t>
              </a:r>
              <a:r>
                <a:rPr lang="en-US" sz="4000" baseline="0">
                  <a:solidFill>
                    <a:schemeClr val="bg1">
                      <a:lumMod val="50000"/>
                    </a:schemeClr>
                  </a:solidFill>
                  <a:latin typeface="Calibri" pitchFamily="34" charset="0"/>
                  <a:cs typeface="Calibri" panose="020F0502020204030204" pitchFamily="34" charset="0"/>
                </a:rPr>
                <a:t> drop-down list.</a:t>
              </a:r>
            </a:p>
            <a:p>
              <a:pPr lvl="0">
                <a:spcBef>
                  <a:spcPts val="0"/>
                </a:spcBef>
                <a:spcAft>
                  <a:spcPts val="1715"/>
                </a:spcAft>
              </a:pPr>
              <a:endParaRPr lang="en-US" sz="4000" baseline="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r>
                <a:rPr lang="en-US" sz="4000" baseline="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715"/>
                </a:spcAft>
              </a:pPr>
              <a:r>
                <a:rPr lang="en-US" sz="600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715"/>
                </a:spcAft>
              </a:pPr>
              <a:r>
                <a:rPr lang="en-US" sz="4000">
                  <a:solidFill>
                    <a:schemeClr val="bg1">
                      <a:lumMod val="50000"/>
                    </a:schemeClr>
                  </a:solidFill>
                  <a:latin typeface="Calibri" pitchFamily="34" charset="0"/>
                  <a:cs typeface="Calibri" panose="020F0502020204030204" pitchFamily="34" charset="0"/>
                </a:rPr>
                <a:t>Once your poster file is ready, visit</a:t>
              </a:r>
              <a:r>
                <a:rPr lang="en-US" sz="4000" baseline="0">
                  <a:solidFill>
                    <a:schemeClr val="bg1">
                      <a:lumMod val="50000"/>
                    </a:schemeClr>
                  </a:solidFill>
                  <a:latin typeface="Calibri" pitchFamily="34" charset="0"/>
                  <a:cs typeface="Calibri" panose="020F0502020204030204" pitchFamily="34" charset="0"/>
                </a:rPr>
                <a:t> </a:t>
              </a:r>
              <a:r>
                <a:rPr lang="en-US" sz="4000" b="1" baseline="0">
                  <a:solidFill>
                    <a:schemeClr val="bg1">
                      <a:lumMod val="50000"/>
                    </a:schemeClr>
                  </a:solidFill>
                  <a:latin typeface="Calibri" pitchFamily="34" charset="0"/>
                  <a:cs typeface="Calibri" panose="020F0502020204030204" pitchFamily="34" charset="0"/>
                </a:rPr>
                <a:t>www.genigraphics.com</a:t>
              </a:r>
              <a:r>
                <a:rPr lang="en-US" sz="4000" baseline="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715"/>
                </a:spcAft>
              </a:pPr>
              <a:r>
                <a:rPr lang="en-US" sz="4000" baseline="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000" baseline="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000" baseline="0">
                  <a:solidFill>
                    <a:schemeClr val="bg1">
                      <a:lumMod val="50000"/>
                    </a:schemeClr>
                  </a:solidFill>
                  <a:latin typeface="Calibri" pitchFamily="34" charset="0"/>
                  <a:cs typeface="Calibri" panose="020F0502020204030204" pitchFamily="34" charset="0"/>
                </a:rPr>
                <a:t>US and Canada:  1-800-790-4001</a:t>
              </a:r>
              <a:br>
                <a:rPr lang="en-US" sz="4000" baseline="0">
                  <a:solidFill>
                    <a:schemeClr val="bg1">
                      <a:lumMod val="50000"/>
                    </a:schemeClr>
                  </a:solidFill>
                  <a:latin typeface="Calibri" pitchFamily="34" charset="0"/>
                  <a:cs typeface="Calibri" panose="020F0502020204030204" pitchFamily="34" charset="0"/>
                </a:rPr>
              </a:br>
              <a:r>
                <a:rPr lang="en-US" sz="4000" baseline="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800">
                  <a:solidFill>
                    <a:schemeClr val="bg1">
                      <a:lumMod val="50000"/>
                    </a:schemeClr>
                  </a:solidFill>
                  <a:latin typeface="Calibri" pitchFamily="34" charset="0"/>
                  <a:cs typeface="Calibri" panose="020F0502020204030204" pitchFamily="34" charset="0"/>
                </a:rPr>
              </a:br>
              <a:r>
                <a:rPr lang="en-US" sz="280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09151" y="7547429"/>
              <a:ext cx="11904514"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061633" y="28483560"/>
            <a:ext cx="5933127" cy="195224"/>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153480"/>
            <a:ext cx="46085760" cy="4800600"/>
          </a:xfrm>
          <a:prstGeom prst="rect">
            <a:avLst/>
          </a:prstGeom>
        </p:spPr>
        <p:txBody>
          <a:bodyPr vert="horz" lIns="313384" tIns="156693" rIns="313384" bIns="156693" rtlCol="0" anchor="ctr">
            <a:normAutofit/>
          </a:bodyPr>
          <a:lstStyle/>
          <a:p>
            <a:r>
              <a:rPr lang="en-US"/>
              <a:t>Click to edit Master title style</a:t>
            </a:r>
          </a:p>
        </p:txBody>
      </p:sp>
      <p:sp>
        <p:nvSpPr>
          <p:cNvPr id="3" name="Text Placeholder 2"/>
          <p:cNvSpPr>
            <a:spLocks noGrp="1"/>
          </p:cNvSpPr>
          <p:nvPr>
            <p:ph type="body" idx="1"/>
          </p:nvPr>
        </p:nvSpPr>
        <p:spPr>
          <a:xfrm>
            <a:off x="2560320" y="6720845"/>
            <a:ext cx="46085760" cy="19009046"/>
          </a:xfrm>
          <a:prstGeom prst="rect">
            <a:avLst/>
          </a:prstGeom>
        </p:spPr>
        <p:txBody>
          <a:bodyPr vert="horz" lIns="313384" tIns="156693" rIns="313384" bIns="15669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26696673"/>
            <a:ext cx="11948160" cy="1533525"/>
          </a:xfrm>
          <a:prstGeom prst="rect">
            <a:avLst/>
          </a:prstGeom>
        </p:spPr>
        <p:txBody>
          <a:bodyPr vert="horz" lIns="313384" tIns="156693" rIns="313384" bIns="156693" rtlCol="0" anchor="ctr"/>
          <a:lstStyle>
            <a:lvl1pPr algn="l">
              <a:defRPr sz="4300">
                <a:solidFill>
                  <a:schemeClr val="tx1">
                    <a:tint val="75000"/>
                  </a:schemeClr>
                </a:solidFill>
              </a:defRPr>
            </a:lvl1pPr>
          </a:lstStyle>
          <a:p>
            <a:fld id="{985D6BDF-9D0E-4E2B-85B8-D8F4790360C9}" type="datetimeFigureOut">
              <a:rPr lang="en-US" smtClean="0"/>
              <a:t>5/31/2020</a:t>
            </a:fld>
            <a:endParaRPr lang="en-US"/>
          </a:p>
        </p:txBody>
      </p:sp>
      <p:sp>
        <p:nvSpPr>
          <p:cNvPr id="5" name="Footer Placeholder 4"/>
          <p:cNvSpPr>
            <a:spLocks noGrp="1"/>
          </p:cNvSpPr>
          <p:nvPr>
            <p:ph type="ftr" sz="quarter" idx="3"/>
          </p:nvPr>
        </p:nvSpPr>
        <p:spPr>
          <a:xfrm>
            <a:off x="17495520" y="26696673"/>
            <a:ext cx="16215360" cy="1533525"/>
          </a:xfrm>
          <a:prstGeom prst="rect">
            <a:avLst/>
          </a:prstGeom>
        </p:spPr>
        <p:txBody>
          <a:bodyPr vert="horz" lIns="313384" tIns="156693" rIns="313384" bIns="156693" rtlCol="0" anchor="ctr"/>
          <a:lstStyle>
            <a:lvl1pPr algn="ctr">
              <a:defRPr sz="4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26696673"/>
            <a:ext cx="11948160" cy="1533525"/>
          </a:xfrm>
          <a:prstGeom prst="rect">
            <a:avLst/>
          </a:prstGeom>
        </p:spPr>
        <p:txBody>
          <a:bodyPr vert="horz" lIns="313384" tIns="156693" rIns="313384" bIns="156693" rtlCol="0" anchor="ctr"/>
          <a:lstStyle>
            <a:lvl1pPr algn="r">
              <a:defRPr sz="4300">
                <a:solidFill>
                  <a:schemeClr val="tx1">
                    <a:tint val="75000"/>
                  </a:schemeClr>
                </a:solidFill>
              </a:defRPr>
            </a:lvl1pPr>
          </a:lstStyle>
          <a:p>
            <a:fld id="{FBB075EA-769C-4ECD-B48E-D6FCDC24F876}" type="slidenum">
              <a:rPr lang="en-US" smtClean="0"/>
              <a:t>‹#›</a:t>
            </a:fld>
            <a:endParaRPr lang="en-US"/>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3133838" rtl="0" eaLnBrk="1" latinLnBrk="0" hangingPunct="1">
        <a:spcBef>
          <a:spcPct val="0"/>
        </a:spcBef>
        <a:buNone/>
        <a:defRPr sz="5600" kern="1200">
          <a:solidFill>
            <a:schemeClr val="tx1"/>
          </a:solidFill>
          <a:latin typeface="+mj-lt"/>
          <a:ea typeface="+mj-ea"/>
          <a:cs typeface="+mj-cs"/>
        </a:defRPr>
      </a:lvl1pPr>
    </p:titleStyle>
    <p:bodyStyle>
      <a:lvl1pPr marL="326442"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652882"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2pPr>
      <a:lvl3pPr marL="979326"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305766"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1632209" indent="-326442" algn="l" defTabSz="3133838"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8618058" indent="-783460" algn="l" defTabSz="3133838" rtl="0" eaLnBrk="1" latinLnBrk="0" hangingPunct="1">
        <a:spcBef>
          <a:spcPct val="20000"/>
        </a:spcBef>
        <a:buFont typeface="Arial" pitchFamily="34" charset="0"/>
        <a:buChar char="•"/>
        <a:defRPr sz="7000" kern="1200">
          <a:solidFill>
            <a:schemeClr val="tx1"/>
          </a:solidFill>
          <a:latin typeface="+mn-lt"/>
          <a:ea typeface="+mn-ea"/>
          <a:cs typeface="+mn-cs"/>
        </a:defRPr>
      </a:lvl6pPr>
      <a:lvl7pPr marL="10184977" indent="-783460" algn="l" defTabSz="3133838" rtl="0" eaLnBrk="1" latinLnBrk="0" hangingPunct="1">
        <a:spcBef>
          <a:spcPct val="20000"/>
        </a:spcBef>
        <a:buFont typeface="Arial" pitchFamily="34" charset="0"/>
        <a:buChar char="•"/>
        <a:defRPr sz="7000" kern="1200">
          <a:solidFill>
            <a:schemeClr val="tx1"/>
          </a:solidFill>
          <a:latin typeface="+mn-lt"/>
          <a:ea typeface="+mn-ea"/>
          <a:cs typeface="+mn-cs"/>
        </a:defRPr>
      </a:lvl7pPr>
      <a:lvl8pPr marL="11751898" indent="-783460" algn="l" defTabSz="3133838" rtl="0" eaLnBrk="1" latinLnBrk="0" hangingPunct="1">
        <a:spcBef>
          <a:spcPct val="20000"/>
        </a:spcBef>
        <a:buFont typeface="Arial" pitchFamily="34" charset="0"/>
        <a:buChar char="•"/>
        <a:defRPr sz="7000" kern="1200">
          <a:solidFill>
            <a:schemeClr val="tx1"/>
          </a:solidFill>
          <a:latin typeface="+mn-lt"/>
          <a:ea typeface="+mn-ea"/>
          <a:cs typeface="+mn-cs"/>
        </a:defRPr>
      </a:lvl8pPr>
      <a:lvl9pPr marL="13318816" indent="-783460" algn="l" defTabSz="3133838" rtl="0" eaLnBrk="1" latinLnBrk="0" hangingPunct="1">
        <a:spcBef>
          <a:spcPct val="20000"/>
        </a:spcBef>
        <a:buFont typeface="Arial" pitchFamily="34" charset="0"/>
        <a:buChar char="•"/>
        <a:defRPr sz="7000" kern="1200">
          <a:solidFill>
            <a:schemeClr val="tx1"/>
          </a:solidFill>
          <a:latin typeface="+mn-lt"/>
          <a:ea typeface="+mn-ea"/>
          <a:cs typeface="+mn-cs"/>
        </a:defRPr>
      </a:lvl9pPr>
    </p:bodyStyle>
    <p:otherStyle>
      <a:defPPr>
        <a:defRPr lang="en-US"/>
      </a:defPPr>
      <a:lvl1pPr marL="0" algn="l" defTabSz="3133838" rtl="0" eaLnBrk="1" latinLnBrk="0" hangingPunct="1">
        <a:defRPr sz="6200" kern="1200">
          <a:solidFill>
            <a:schemeClr val="tx1"/>
          </a:solidFill>
          <a:latin typeface="+mn-lt"/>
          <a:ea typeface="+mn-ea"/>
          <a:cs typeface="+mn-cs"/>
        </a:defRPr>
      </a:lvl1pPr>
      <a:lvl2pPr marL="1566921" algn="l" defTabSz="3133838" rtl="0" eaLnBrk="1" latinLnBrk="0" hangingPunct="1">
        <a:defRPr sz="6200" kern="1200">
          <a:solidFill>
            <a:schemeClr val="tx1"/>
          </a:solidFill>
          <a:latin typeface="+mn-lt"/>
          <a:ea typeface="+mn-ea"/>
          <a:cs typeface="+mn-cs"/>
        </a:defRPr>
      </a:lvl2pPr>
      <a:lvl3pPr marL="3133838" algn="l" defTabSz="3133838" rtl="0" eaLnBrk="1" latinLnBrk="0" hangingPunct="1">
        <a:defRPr sz="6200" kern="1200">
          <a:solidFill>
            <a:schemeClr val="tx1"/>
          </a:solidFill>
          <a:latin typeface="+mn-lt"/>
          <a:ea typeface="+mn-ea"/>
          <a:cs typeface="+mn-cs"/>
        </a:defRPr>
      </a:lvl3pPr>
      <a:lvl4pPr marL="4700760" algn="l" defTabSz="3133838" rtl="0" eaLnBrk="1" latinLnBrk="0" hangingPunct="1">
        <a:defRPr sz="6200" kern="1200">
          <a:solidFill>
            <a:schemeClr val="tx1"/>
          </a:solidFill>
          <a:latin typeface="+mn-lt"/>
          <a:ea typeface="+mn-ea"/>
          <a:cs typeface="+mn-cs"/>
        </a:defRPr>
      </a:lvl4pPr>
      <a:lvl5pPr marL="6267679" algn="l" defTabSz="3133838" rtl="0" eaLnBrk="1" latinLnBrk="0" hangingPunct="1">
        <a:defRPr sz="6200" kern="1200">
          <a:solidFill>
            <a:schemeClr val="tx1"/>
          </a:solidFill>
          <a:latin typeface="+mn-lt"/>
          <a:ea typeface="+mn-ea"/>
          <a:cs typeface="+mn-cs"/>
        </a:defRPr>
      </a:lvl5pPr>
      <a:lvl6pPr marL="7834598" algn="l" defTabSz="3133838" rtl="0" eaLnBrk="1" latinLnBrk="0" hangingPunct="1">
        <a:defRPr sz="6200" kern="1200">
          <a:solidFill>
            <a:schemeClr val="tx1"/>
          </a:solidFill>
          <a:latin typeface="+mn-lt"/>
          <a:ea typeface="+mn-ea"/>
          <a:cs typeface="+mn-cs"/>
        </a:defRPr>
      </a:lvl6pPr>
      <a:lvl7pPr marL="9401516" algn="l" defTabSz="3133838" rtl="0" eaLnBrk="1" latinLnBrk="0" hangingPunct="1">
        <a:defRPr sz="6200" kern="1200">
          <a:solidFill>
            <a:schemeClr val="tx1"/>
          </a:solidFill>
          <a:latin typeface="+mn-lt"/>
          <a:ea typeface="+mn-ea"/>
          <a:cs typeface="+mn-cs"/>
        </a:defRPr>
      </a:lvl7pPr>
      <a:lvl8pPr marL="10968437" algn="l" defTabSz="3133838" rtl="0" eaLnBrk="1" latinLnBrk="0" hangingPunct="1">
        <a:defRPr sz="6200" kern="1200">
          <a:solidFill>
            <a:schemeClr val="tx1"/>
          </a:solidFill>
          <a:latin typeface="+mn-lt"/>
          <a:ea typeface="+mn-ea"/>
          <a:cs typeface="+mn-cs"/>
        </a:defRPr>
      </a:lvl8pPr>
      <a:lvl9pPr marL="12535358" algn="l" defTabSz="3133838"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allison.tobey@chp.edu" TargetMode="External"/><Relationship Id="rId13" Type="http://schemas.microsoft.com/office/2007/relationships/diagramDrawing" Target="../diagrams/drawing1.xml"/><Relationship Id="rId18" Type="http://schemas.openxmlformats.org/officeDocument/2006/relationships/image" Target="../media/image11.png"/><Relationship Id="rId3" Type="http://schemas.openxmlformats.org/officeDocument/2006/relationships/chart" Target="../charts/chart1.xml"/><Relationship Id="rId21" Type="http://schemas.openxmlformats.org/officeDocument/2006/relationships/image" Target="../media/image14.svg"/><Relationship Id="rId7" Type="http://schemas.openxmlformats.org/officeDocument/2006/relationships/image" Target="../media/image6.png"/><Relationship Id="rId12" Type="http://schemas.openxmlformats.org/officeDocument/2006/relationships/diagramColors" Target="../diagrams/colors1.xml"/><Relationship Id="rId17" Type="http://schemas.openxmlformats.org/officeDocument/2006/relationships/image" Target="../media/image10.svg"/><Relationship Id="rId2" Type="http://schemas.openxmlformats.org/officeDocument/2006/relationships/notesSlide" Target="../notesSlides/notesSlide1.xml"/><Relationship Id="rId16" Type="http://schemas.openxmlformats.org/officeDocument/2006/relationships/image" Target="../media/image9.png"/><Relationship Id="rId20"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diagramQuickStyle" Target="../diagrams/quickStyle1.xml"/><Relationship Id="rId5" Type="http://schemas.openxmlformats.org/officeDocument/2006/relationships/image" Target="../media/image4.png"/><Relationship Id="rId15" Type="http://schemas.openxmlformats.org/officeDocument/2006/relationships/image" Target="../media/image8.svg"/><Relationship Id="rId10" Type="http://schemas.openxmlformats.org/officeDocument/2006/relationships/diagramLayout" Target="../diagrams/layout1.xml"/><Relationship Id="rId19" Type="http://schemas.openxmlformats.org/officeDocument/2006/relationships/image" Target="../media/image12.svg"/><Relationship Id="rId4" Type="http://schemas.openxmlformats.org/officeDocument/2006/relationships/image" Target="../media/image3.jpeg"/><Relationship Id="rId9" Type="http://schemas.openxmlformats.org/officeDocument/2006/relationships/diagramData" Target="../diagrams/data1.xml"/><Relationship Id="rId14" Type="http://schemas.openxmlformats.org/officeDocument/2006/relationships/image" Target="../media/image7.png"/><Relationship Id="rId22"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 name="Chart 61">
            <a:extLst>
              <a:ext uri="{FF2B5EF4-FFF2-40B4-BE49-F238E27FC236}">
                <a16:creationId xmlns:a16="http://schemas.microsoft.com/office/drawing/2014/main" id="{7B97C7C1-E9D1-C646-96F5-F74FF6254A40}"/>
              </a:ext>
            </a:extLst>
          </p:cNvPr>
          <p:cNvGraphicFramePr/>
          <p:nvPr>
            <p:extLst>
              <p:ext uri="{D42A27DB-BD31-4B8C-83A1-F6EECF244321}">
                <p14:modId xmlns:p14="http://schemas.microsoft.com/office/powerpoint/2010/main" val="3077393678"/>
              </p:ext>
            </p:extLst>
          </p:nvPr>
        </p:nvGraphicFramePr>
        <p:xfrm>
          <a:off x="37564509" y="3891342"/>
          <a:ext cx="12769024" cy="787551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Box 122"/>
          <p:cNvSpPr txBox="1">
            <a:spLocks noChangeArrowheads="1"/>
          </p:cNvSpPr>
          <p:nvPr/>
        </p:nvSpPr>
        <p:spPr bwMode="auto">
          <a:xfrm>
            <a:off x="8458200" y="-244002"/>
            <a:ext cx="34290000" cy="26905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30576" tIns="326442" rIns="130576" bIns="3264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a:r>
              <a:rPr lang="en-US" sz="6600" dirty="0">
                <a:solidFill>
                  <a:srgbClr val="FFFFFF"/>
                </a:solidFill>
                <a:latin typeface="Arial" panose="020B0604020202020204" pitchFamily="34" charset="0"/>
                <a:cs typeface="Arial" panose="020B0604020202020204" pitchFamily="34" charset="0"/>
              </a:rPr>
              <a:t>Trajectory of Tracheostomy Care and Outcomes: Demographics, Mortality and Morbidity of Pediatric Patients at a Tertiary Children’s Hospital</a:t>
            </a:r>
            <a:endParaRPr lang="en-US" sz="6600" b="1" dirty="0">
              <a:solidFill>
                <a:srgbClr val="FFFFFF"/>
              </a:solidFill>
              <a:latin typeface="Arial" panose="020B0604020202020204" pitchFamily="34" charset="0"/>
              <a:cs typeface="Arial" panose="020B0604020202020204" pitchFamily="34" charset="0"/>
            </a:endParaRPr>
          </a:p>
        </p:txBody>
      </p:sp>
      <p:sp>
        <p:nvSpPr>
          <p:cNvPr id="5" name="Text Box 123"/>
          <p:cNvSpPr txBox="1">
            <a:spLocks noChangeArrowheads="1"/>
          </p:cNvSpPr>
          <p:nvPr/>
        </p:nvSpPr>
        <p:spPr bwMode="auto">
          <a:xfrm>
            <a:off x="8042564" y="2086672"/>
            <a:ext cx="37033200" cy="14287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30576" tIns="130576" rIns="130576" bIns="130576"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a:r>
              <a:rPr lang="en-US" sz="3500" dirty="0" err="1">
                <a:solidFill>
                  <a:schemeClr val="bg1"/>
                </a:solidFill>
              </a:rPr>
              <a:t>Rahilla</a:t>
            </a:r>
            <a:r>
              <a:rPr lang="en-US" sz="3500" dirty="0">
                <a:solidFill>
                  <a:schemeClr val="bg1"/>
                </a:solidFill>
              </a:rPr>
              <a:t> </a:t>
            </a:r>
            <a:r>
              <a:rPr lang="en-US" sz="3500" dirty="0" err="1">
                <a:solidFill>
                  <a:schemeClr val="bg1"/>
                </a:solidFill>
              </a:rPr>
              <a:t>Tarfa</a:t>
            </a:r>
            <a:r>
              <a:rPr lang="en-US" sz="3500" dirty="0">
                <a:solidFill>
                  <a:schemeClr val="bg1"/>
                </a:solidFill>
              </a:rPr>
              <a:t>, PhD</a:t>
            </a:r>
            <a:r>
              <a:rPr lang="en-US" sz="3500" baseline="30000" dirty="0">
                <a:solidFill>
                  <a:schemeClr val="bg1"/>
                </a:solidFill>
              </a:rPr>
              <a:t>1</a:t>
            </a:r>
            <a:r>
              <a:rPr lang="en-US" sz="3500" dirty="0">
                <a:solidFill>
                  <a:schemeClr val="bg1"/>
                </a:solidFill>
              </a:rPr>
              <a:t>; </a:t>
            </a:r>
            <a:r>
              <a:rPr lang="en-US" sz="3500" dirty="0" err="1">
                <a:solidFill>
                  <a:schemeClr val="bg1"/>
                </a:solidFill>
              </a:rPr>
              <a:t>Jymirah</a:t>
            </a:r>
            <a:r>
              <a:rPr lang="en-US" sz="3500" dirty="0">
                <a:solidFill>
                  <a:schemeClr val="bg1"/>
                </a:solidFill>
              </a:rPr>
              <a:t> Morris</a:t>
            </a:r>
            <a:r>
              <a:rPr lang="en-US" sz="3500" baseline="30000" dirty="0">
                <a:solidFill>
                  <a:schemeClr val="bg1"/>
                </a:solidFill>
              </a:rPr>
              <a:t>1</a:t>
            </a:r>
            <a:r>
              <a:rPr lang="en-US" sz="3500" dirty="0">
                <a:solidFill>
                  <a:schemeClr val="bg1"/>
                </a:solidFill>
              </a:rPr>
              <a:t>; Katie L. Melder, MD</a:t>
            </a:r>
            <a:r>
              <a:rPr lang="en-US" sz="3500" baseline="30000" dirty="0">
                <a:solidFill>
                  <a:schemeClr val="bg1"/>
                </a:solidFill>
              </a:rPr>
              <a:t>2</a:t>
            </a:r>
            <a:r>
              <a:rPr lang="en-US" sz="3500" dirty="0">
                <a:solidFill>
                  <a:schemeClr val="bg1"/>
                </a:solidFill>
              </a:rPr>
              <a:t>; Jennifer L. McCoy</a:t>
            </a:r>
            <a:r>
              <a:rPr lang="en-US" sz="3500" baseline="30000" dirty="0">
                <a:solidFill>
                  <a:schemeClr val="bg1"/>
                </a:solidFill>
              </a:rPr>
              <a:t>3</a:t>
            </a:r>
            <a:r>
              <a:rPr lang="en-US" sz="3500" dirty="0">
                <a:solidFill>
                  <a:schemeClr val="bg1"/>
                </a:solidFill>
              </a:rPr>
              <a:t>; Allison B.J. Tobey, MD</a:t>
            </a:r>
            <a:r>
              <a:rPr lang="en-US" sz="3500" baseline="30000" dirty="0">
                <a:solidFill>
                  <a:schemeClr val="bg1"/>
                </a:solidFill>
              </a:rPr>
              <a:t>3</a:t>
            </a:r>
            <a:endParaRPr lang="en-US" sz="3500" dirty="0">
              <a:solidFill>
                <a:schemeClr val="bg1"/>
              </a:solidFill>
            </a:endParaRPr>
          </a:p>
          <a:p>
            <a:pPr algn="ctr"/>
            <a:r>
              <a:rPr lang="en-US" sz="2500" baseline="30000" dirty="0">
                <a:solidFill>
                  <a:schemeClr val="bg1"/>
                </a:solidFill>
              </a:rPr>
              <a:t>1</a:t>
            </a:r>
            <a:r>
              <a:rPr lang="en-US" sz="2500" dirty="0">
                <a:solidFill>
                  <a:schemeClr val="bg1"/>
                </a:solidFill>
              </a:rPr>
              <a:t>University of Pittsburgh School of Medicine, Pittsburgh, PA; </a:t>
            </a:r>
            <a:r>
              <a:rPr lang="en-US" sz="2500" baseline="30000" dirty="0">
                <a:solidFill>
                  <a:schemeClr val="bg1"/>
                </a:solidFill>
              </a:rPr>
              <a:t>2</a:t>
            </a:r>
            <a:r>
              <a:rPr lang="en-US" sz="2500" dirty="0">
                <a:solidFill>
                  <a:schemeClr val="bg1"/>
                </a:solidFill>
              </a:rPr>
              <a:t>Department of Otolaryngology, University of Pittsburgh Medical Center, Pittsburgh, PA; </a:t>
            </a:r>
            <a:r>
              <a:rPr lang="en-US" sz="2500" baseline="30000" dirty="0">
                <a:solidFill>
                  <a:schemeClr val="bg1"/>
                </a:solidFill>
              </a:rPr>
              <a:t>3</a:t>
            </a:r>
            <a:r>
              <a:rPr lang="en-US" sz="2500" dirty="0">
                <a:solidFill>
                  <a:srgbClr val="FFFFFF"/>
                </a:solidFill>
                <a:latin typeface="Arial" panose="020B0604020202020204" pitchFamily="34" charset="0"/>
                <a:cs typeface="Arial" panose="020B0604020202020204" pitchFamily="34" charset="0"/>
              </a:rPr>
              <a:t>Children’s Hospital of Pittsburgh of UPMC, Department of Otolaryngology</a:t>
            </a:r>
            <a:endParaRPr lang="en-US" sz="2500" dirty="0">
              <a:latin typeface="Arial" panose="020B0604020202020204" pitchFamily="34" charset="0"/>
              <a:cs typeface="Arial" panose="020B0604020202020204" pitchFamily="34" charset="0"/>
            </a:endParaRPr>
          </a:p>
        </p:txBody>
      </p:sp>
      <p:grpSp>
        <p:nvGrpSpPr>
          <p:cNvPr id="19" name="Group 18">
            <a:extLst>
              <a:ext uri="{FF2B5EF4-FFF2-40B4-BE49-F238E27FC236}">
                <a16:creationId xmlns:a16="http://schemas.microsoft.com/office/drawing/2014/main" id="{E3BAE627-9245-48D6-821E-DC8C12189A69}"/>
              </a:ext>
            </a:extLst>
          </p:cNvPr>
          <p:cNvGrpSpPr/>
          <p:nvPr/>
        </p:nvGrpSpPr>
        <p:grpSpPr>
          <a:xfrm>
            <a:off x="820092" y="25384222"/>
            <a:ext cx="2140286" cy="1382708"/>
            <a:chOff x="4521205" y="24831610"/>
            <a:chExt cx="2140286" cy="1382708"/>
          </a:xfrm>
        </p:grpSpPr>
        <p:sp>
          <p:nvSpPr>
            <p:cNvPr id="24" name="TextBox 23"/>
            <p:cNvSpPr txBox="1"/>
            <p:nvPr/>
          </p:nvSpPr>
          <p:spPr>
            <a:xfrm>
              <a:off x="4521205" y="25717503"/>
              <a:ext cx="131916" cy="496815"/>
            </a:xfrm>
            <a:prstGeom prst="rect">
              <a:avLst/>
            </a:prstGeom>
            <a:solidFill>
              <a:schemeClr val="accent3"/>
            </a:solidFill>
          </p:spPr>
          <p:txBody>
            <a:bodyPr wrap="none" lIns="65288" tIns="32645" rIns="65288" bIns="32645" rtlCol="0" anchor="t">
              <a:spAutoFit/>
            </a:bodyPr>
            <a:lstStyle/>
            <a:p>
              <a:endParaRPr lang="en-US" sz="2800">
                <a:solidFill>
                  <a:srgbClr val="FFFFFF"/>
                </a:solidFill>
              </a:endParaRPr>
            </a:p>
          </p:txBody>
        </p:sp>
        <p:sp>
          <p:nvSpPr>
            <p:cNvPr id="25" name="TextBox 24"/>
            <p:cNvSpPr txBox="1"/>
            <p:nvPr/>
          </p:nvSpPr>
          <p:spPr>
            <a:xfrm>
              <a:off x="4521205" y="24831610"/>
              <a:ext cx="2140286" cy="681481"/>
            </a:xfrm>
            <a:prstGeom prst="rect">
              <a:avLst/>
            </a:prstGeom>
            <a:noFill/>
          </p:spPr>
          <p:txBody>
            <a:bodyPr wrap="none" lIns="65288" tIns="32645" rIns="65288" bIns="32645" rtlCol="0">
              <a:spAutoFit/>
            </a:bodyPr>
            <a:lstStyle/>
            <a:p>
              <a:r>
                <a:rPr lang="en-US" sz="4000" b="1" dirty="0">
                  <a:solidFill>
                    <a:srgbClr val="FFFFFF"/>
                  </a:solidFill>
                </a:rPr>
                <a:t>Contact:  </a:t>
              </a:r>
            </a:p>
          </p:txBody>
        </p:sp>
      </p:grpSp>
      <p:sp>
        <p:nvSpPr>
          <p:cNvPr id="13" name="Text Box 192"/>
          <p:cNvSpPr txBox="1">
            <a:spLocks noChangeArrowheads="1"/>
          </p:cNvSpPr>
          <p:nvPr/>
        </p:nvSpPr>
        <p:spPr bwMode="auto">
          <a:xfrm>
            <a:off x="1447800" y="4680860"/>
            <a:ext cx="10972800" cy="5262979"/>
          </a:xfrm>
          <a:prstGeom prst="rect">
            <a:avLst/>
          </a:prstGeom>
          <a:solidFill>
            <a:schemeClr val="bg1"/>
          </a:solidFill>
          <a:ln w="12700">
            <a:solidFill>
              <a:schemeClr val="accent1">
                <a:lumMod val="75000"/>
              </a:schemeClr>
            </a:solidFill>
          </a:ln>
          <a:effectLst/>
        </p:spPr>
        <p:txBody>
          <a:bodyPr lIns="182880" tIns="182880" rIns="182880" bIns="182880" anchor="t">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200" dirty="0">
                <a:latin typeface="Arial" panose="020B0604020202020204" pitchFamily="34" charset="0"/>
                <a:cs typeface="Arial" panose="020B0604020202020204" pitchFamily="34" charset="0"/>
              </a:rPr>
              <a:t>Pediatric patients with tracheostomy tube placement are medically complex patients with high risk of morbidity and mortality. Particularly, the patients frequently taken care of at tertiary and quaternary institutions are often premature with multiple pulmonary and cardiac comorbidities. The goal of this study is to review demographic data and outcome measurements within the pediatric tracheostomy population at our institution to identify at-risk patient groups.</a:t>
            </a:r>
          </a:p>
          <a:p>
            <a:pPr eaLnBrk="1" hangingPunct="1"/>
            <a:endParaRPr lang="en-US" sz="3000" dirty="0">
              <a:latin typeface="Arial" panose="020B0604020202020204" pitchFamily="34" charset="0"/>
              <a:cs typeface="Arial" panose="020B0604020202020204" pitchFamily="34" charset="0"/>
            </a:endParaRPr>
          </a:p>
        </p:txBody>
      </p:sp>
      <p:sp>
        <p:nvSpPr>
          <p:cNvPr id="34" name="Rectangle 33"/>
          <p:cNvSpPr/>
          <p:nvPr/>
        </p:nvSpPr>
        <p:spPr>
          <a:xfrm>
            <a:off x="1447800" y="3949340"/>
            <a:ext cx="109728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rgbClr val="FFFFFF"/>
                </a:solidFill>
                <a:latin typeface="Arial" panose="020B0604020202020204" pitchFamily="34" charset="0"/>
                <a:cs typeface="Arial" panose="020B0604020202020204" pitchFamily="34" charset="0"/>
              </a:rPr>
              <a:t>Introduction</a:t>
            </a:r>
          </a:p>
        </p:txBody>
      </p:sp>
      <p:sp>
        <p:nvSpPr>
          <p:cNvPr id="14" name="Text Box 193"/>
          <p:cNvSpPr txBox="1">
            <a:spLocks noChangeArrowheads="1"/>
          </p:cNvSpPr>
          <p:nvPr/>
        </p:nvSpPr>
        <p:spPr bwMode="auto">
          <a:xfrm>
            <a:off x="37586200" y="18884671"/>
            <a:ext cx="12593504" cy="4678204"/>
          </a:xfrm>
          <a:prstGeom prst="rect">
            <a:avLst/>
          </a:prstGeom>
          <a:solidFill>
            <a:schemeClr val="bg1"/>
          </a:solidFill>
          <a:ln w="12700">
            <a:solidFill>
              <a:schemeClr val="accent1">
                <a:lumMod val="75000"/>
              </a:schemeClr>
            </a:solidFill>
          </a:ln>
          <a:effectLst/>
        </p:spPr>
        <p:txBody>
          <a:bodyPr wrap="square" lIns="182880" tIns="182880" rIns="182880" bIns="182880" anchor="t">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algn="just" fontAlgn="base">
              <a:buFont typeface="Arial" panose="020B0604020202020204" pitchFamily="34" charset="0"/>
              <a:buChar char="•"/>
            </a:pPr>
            <a:r>
              <a:rPr lang="en-US" sz="2800" dirty="0">
                <a:latin typeface="Arial" panose="020B0604020202020204" pitchFamily="34" charset="0"/>
                <a:cs typeface="Arial" panose="020B0604020202020204" pitchFamily="34" charset="0"/>
              </a:rPr>
              <a:t>We found a high incidence of ED visits with readmission and mortality that were not associated with expected risk factors. </a:t>
            </a:r>
          </a:p>
          <a:p>
            <a:pPr marL="457200" indent="-457200" algn="just" fontAlgn="base">
              <a:buFont typeface="Arial" panose="020B0604020202020204" pitchFamily="34" charset="0"/>
              <a:buChar char="•"/>
            </a:pPr>
            <a:r>
              <a:rPr lang="en-US" sz="2800" dirty="0">
                <a:latin typeface="Arial" panose="020B0604020202020204" pitchFamily="34" charset="0"/>
                <a:cs typeface="Arial" panose="020B0604020202020204" pitchFamily="34" charset="0"/>
              </a:rPr>
              <a:t>We observed an increased risk of mortality with no-show appointments and living further away from our hospital, and patients with public insurance had a significantly higher no-show rate.  </a:t>
            </a:r>
          </a:p>
          <a:p>
            <a:pPr marL="457200" indent="-457200" algn="just" fontAlgn="base">
              <a:buFont typeface="Arial" panose="020B0604020202020204" pitchFamily="34" charset="0"/>
              <a:buChar char="•"/>
            </a:pPr>
            <a:r>
              <a:rPr lang="en-US" sz="2800" dirty="0">
                <a:latin typeface="Arial" panose="020B0604020202020204" pitchFamily="34" charset="0"/>
                <a:cs typeface="Arial" panose="020B0604020202020204" pitchFamily="34" charset="0"/>
              </a:rPr>
              <a:t>Our population of patients tended to have multiple co-morbidities, with longer stays in the hospital associated with higher mortality. </a:t>
            </a:r>
          </a:p>
          <a:p>
            <a:pPr marL="457200" indent="-457200" algn="just" fontAlgn="base">
              <a:buFont typeface="Arial" panose="020B0604020202020204" pitchFamily="34" charset="0"/>
              <a:buChar char="•"/>
            </a:pPr>
            <a:r>
              <a:rPr lang="en-US" sz="2800" dirty="0">
                <a:latin typeface="Arial" panose="020B0604020202020204" pitchFamily="34" charset="0"/>
                <a:cs typeface="Arial" panose="020B0604020202020204" pitchFamily="34" charset="0"/>
              </a:rPr>
              <a:t>Identifying those with the highest risk for post-discharge complications will enable us to target these families for increased home-care education to decrease readmissions and mortality.</a:t>
            </a:r>
          </a:p>
        </p:txBody>
      </p:sp>
      <p:sp>
        <p:nvSpPr>
          <p:cNvPr id="36" name="Rectangle 35"/>
          <p:cNvSpPr/>
          <p:nvPr/>
        </p:nvSpPr>
        <p:spPr>
          <a:xfrm>
            <a:off x="37586200" y="18045796"/>
            <a:ext cx="12622085" cy="838875"/>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rgbClr val="FFFFFF"/>
                </a:solidFill>
              </a:rPr>
              <a:t>Conclusions</a:t>
            </a:r>
          </a:p>
        </p:txBody>
      </p:sp>
      <p:grpSp>
        <p:nvGrpSpPr>
          <p:cNvPr id="18" name="Group 17">
            <a:extLst>
              <a:ext uri="{FF2B5EF4-FFF2-40B4-BE49-F238E27FC236}">
                <a16:creationId xmlns:a16="http://schemas.microsoft.com/office/drawing/2014/main" id="{2C21935C-404A-448E-836E-EFBCF50EFC99}"/>
              </a:ext>
            </a:extLst>
          </p:cNvPr>
          <p:cNvGrpSpPr/>
          <p:nvPr/>
        </p:nvGrpSpPr>
        <p:grpSpPr>
          <a:xfrm>
            <a:off x="1441100" y="9427079"/>
            <a:ext cx="10972800" cy="4535280"/>
            <a:chOff x="4870099" y="7670231"/>
            <a:chExt cx="10979500" cy="4535280"/>
          </a:xfrm>
        </p:grpSpPr>
        <p:sp>
          <p:nvSpPr>
            <p:cNvPr id="33" name="Rectangle 32"/>
            <p:cNvSpPr/>
            <p:nvPr/>
          </p:nvSpPr>
          <p:spPr>
            <a:xfrm>
              <a:off x="4876799" y="7670231"/>
              <a:ext cx="109728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rgbClr val="FFFFFF"/>
                  </a:solidFill>
                  <a:latin typeface="Arial" panose="020B0604020202020204" pitchFamily="34" charset="0"/>
                  <a:cs typeface="Arial" panose="020B0604020202020204" pitchFamily="34" charset="0"/>
                </a:rPr>
                <a:t>Methods and Materials</a:t>
              </a:r>
            </a:p>
          </p:txBody>
        </p:sp>
        <p:sp>
          <p:nvSpPr>
            <p:cNvPr id="11" name="Text Box 190"/>
            <p:cNvSpPr txBox="1">
              <a:spLocks noChangeArrowheads="1"/>
            </p:cNvSpPr>
            <p:nvPr/>
          </p:nvSpPr>
          <p:spPr bwMode="auto">
            <a:xfrm>
              <a:off x="4870099" y="8389082"/>
              <a:ext cx="10958337" cy="3816429"/>
            </a:xfrm>
            <a:prstGeom prst="rect">
              <a:avLst/>
            </a:prstGeom>
            <a:solidFill>
              <a:schemeClr val="bg1"/>
            </a:solidFill>
            <a:ln w="12700">
              <a:solidFill>
                <a:schemeClr val="accent1">
                  <a:lumMod val="75000"/>
                </a:schemeClr>
              </a:solidFill>
            </a:ln>
            <a:effectLst/>
          </p:spPr>
          <p:txBody>
            <a:bodyPr wrap="square" lIns="182880" tIns="182880" rIns="182880" bIns="182880" anchor="t">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200" dirty="0">
                  <a:latin typeface="Arial" panose="020B0604020202020204" pitchFamily="34" charset="0"/>
                  <a:cs typeface="Arial" panose="020B0604020202020204" pitchFamily="34" charset="0"/>
                </a:rPr>
                <a:t>A retrospective chart review of pediatric patients (0-21 years) who underwent tracheostomy in 2015 and 2016 was performed. Demographic data was collected along with discharge data for outcome measurements and interventions during the global period at 30, 60, and 90-days. Statistics include linear and logistic regression and Fisher’s Exact Test.</a:t>
              </a:r>
            </a:p>
          </p:txBody>
        </p:sp>
      </p:grpSp>
      <p:sp>
        <p:nvSpPr>
          <p:cNvPr id="45" name="Rectangle 44"/>
          <p:cNvSpPr/>
          <p:nvPr/>
        </p:nvSpPr>
        <p:spPr>
          <a:xfrm>
            <a:off x="1443789" y="13962359"/>
            <a:ext cx="10952957" cy="744507"/>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rgbClr val="FFFFFF"/>
                </a:solidFill>
                <a:latin typeface="Arial" panose="020B0604020202020204" pitchFamily="34" charset="0"/>
                <a:cs typeface="Arial" panose="020B0604020202020204" pitchFamily="34" charset="0"/>
              </a:rPr>
              <a:t>Results</a:t>
            </a:r>
          </a:p>
        </p:txBody>
      </p:sp>
      <p:sp>
        <p:nvSpPr>
          <p:cNvPr id="39" name="Rectangle 265">
            <a:extLst>
              <a:ext uri="{FF2B5EF4-FFF2-40B4-BE49-F238E27FC236}">
                <a16:creationId xmlns:a16="http://schemas.microsoft.com/office/drawing/2014/main" id="{9F723107-2BE1-49FE-AA17-2D5684712EE6}"/>
              </a:ext>
            </a:extLst>
          </p:cNvPr>
          <p:cNvSpPr>
            <a:spLocks noChangeAspect="1" noChangeArrowheads="1"/>
          </p:cNvSpPr>
          <p:nvPr/>
        </p:nvSpPr>
        <p:spPr bwMode="auto">
          <a:xfrm>
            <a:off x="46634400" y="762000"/>
            <a:ext cx="2743200" cy="2059023"/>
          </a:xfrm>
          <a:prstGeom prst="rect">
            <a:avLst/>
          </a:prstGeom>
          <a:blipFill dpi="0" rotWithShape="1">
            <a:blip r:embed="rId4">
              <a:lum bright="70000" contrast="-70000"/>
            </a:blip>
            <a:srcRect/>
            <a:stretch>
              <a:fillRect r="-79"/>
            </a:stretch>
          </a:blip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a:latin typeface="Calibri" pitchFamily="34" charset="0"/>
              </a:rPr>
              <a:t>REPLACE THIS BOX WITH YOUR ORGANIZATION’S</a:t>
            </a:r>
          </a:p>
          <a:p>
            <a:pPr algn="ctr" defTabSz="4022725"/>
            <a:r>
              <a:rPr lang="en-US" sz="1800" b="1">
                <a:latin typeface="Calibri" pitchFamily="34" charset="0"/>
              </a:rPr>
              <a:t>HIGH RESOLUTION LOGO</a:t>
            </a:r>
          </a:p>
        </p:txBody>
      </p:sp>
      <p:pic>
        <p:nvPicPr>
          <p:cNvPr id="8" name="Picture 7"/>
          <p:cNvPicPr>
            <a:picLocks noChangeAspect="1"/>
          </p:cNvPicPr>
          <p:nvPr/>
        </p:nvPicPr>
        <p:blipFill>
          <a:blip r:embed="rId5"/>
          <a:stretch>
            <a:fillRect/>
          </a:stretch>
        </p:blipFill>
        <p:spPr>
          <a:xfrm>
            <a:off x="45872400" y="609600"/>
            <a:ext cx="4114800" cy="2489200"/>
          </a:xfrm>
          <a:prstGeom prst="rect">
            <a:avLst/>
          </a:prstGeom>
        </p:spPr>
      </p:pic>
      <p:pic>
        <p:nvPicPr>
          <p:cNvPr id="44" name="Picture 43"/>
          <p:cNvPicPr>
            <a:picLocks noChangeAspect="1"/>
          </p:cNvPicPr>
          <p:nvPr/>
        </p:nvPicPr>
        <p:blipFill>
          <a:blip r:embed="rId5"/>
          <a:stretch>
            <a:fillRect/>
          </a:stretch>
        </p:blipFill>
        <p:spPr>
          <a:xfrm>
            <a:off x="1371600" y="533400"/>
            <a:ext cx="4114800" cy="2489200"/>
          </a:xfrm>
          <a:prstGeom prst="rect">
            <a:avLst/>
          </a:prstGeom>
        </p:spPr>
      </p:pic>
      <p:sp>
        <p:nvSpPr>
          <p:cNvPr id="20" name="Rectangle 19">
            <a:extLst>
              <a:ext uri="{FF2B5EF4-FFF2-40B4-BE49-F238E27FC236}">
                <a16:creationId xmlns:a16="http://schemas.microsoft.com/office/drawing/2014/main" id="{1D7441AD-5A65-4BDE-8905-1B555C62220C}"/>
              </a:ext>
            </a:extLst>
          </p:cNvPr>
          <p:cNvSpPr/>
          <p:nvPr/>
        </p:nvSpPr>
        <p:spPr>
          <a:xfrm>
            <a:off x="1349650" y="24411546"/>
            <a:ext cx="11943655" cy="830997"/>
          </a:xfrm>
          <a:prstGeom prst="rect">
            <a:avLst/>
          </a:prstGeom>
        </p:spPr>
        <p:txBody>
          <a:bodyPr wrap="square">
            <a:spAutoFit/>
          </a:bodyPr>
          <a:lstStyle/>
          <a:p>
            <a:r>
              <a:rPr lang="en-US" sz="2400" dirty="0">
                <a:latin typeface="Arial" panose="020B0604020202020204" pitchFamily="34" charset="0"/>
                <a:ea typeface="Times New Roman" panose="02020603050405020304" pitchFamily="18" charset="0"/>
                <a:cs typeface="Times New Roman" panose="02020603050405020304" pitchFamily="18" charset="0"/>
              </a:rPr>
              <a:t>Table 1. Demographics of pediatric patients that received tracheostomy at UPMC </a:t>
            </a:r>
          </a:p>
          <a:p>
            <a:r>
              <a:rPr lang="en-US" sz="2400" dirty="0">
                <a:latin typeface="Arial" panose="020B0604020202020204" pitchFamily="34" charset="0"/>
                <a:ea typeface="Times New Roman" panose="02020603050405020304" pitchFamily="18" charset="0"/>
                <a:cs typeface="Times New Roman" panose="02020603050405020304" pitchFamily="18" charset="0"/>
              </a:rPr>
              <a:t>CHP from 2015-2016. *Two deceased, and date of death was missing from EMR.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Rectangle 39">
            <a:extLst>
              <a:ext uri="{FF2B5EF4-FFF2-40B4-BE49-F238E27FC236}">
                <a16:creationId xmlns:a16="http://schemas.microsoft.com/office/drawing/2014/main" id="{A9359D35-C948-42F6-AC58-EB2A9A08C466}"/>
              </a:ext>
            </a:extLst>
          </p:cNvPr>
          <p:cNvSpPr/>
          <p:nvPr/>
        </p:nvSpPr>
        <p:spPr>
          <a:xfrm>
            <a:off x="13293305" y="10703098"/>
            <a:ext cx="10252135" cy="830997"/>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Figure 1. Comorbidities in pediatric patients </a:t>
            </a:r>
            <a:r>
              <a:rPr lang="en-US" sz="2400" dirty="0">
                <a:latin typeface="Arial" panose="020B0604020202020204" pitchFamily="34" charset="0"/>
                <a:ea typeface="Times New Roman" panose="02020603050405020304" pitchFamily="18" charset="0"/>
                <a:cs typeface="Times New Roman" panose="02020603050405020304" pitchFamily="18" charset="0"/>
              </a:rPr>
              <a:t>that received tracheostomy at UPMC CHP from 2015-2016.</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48" name="Rectangle 47">
            <a:extLst>
              <a:ext uri="{FF2B5EF4-FFF2-40B4-BE49-F238E27FC236}">
                <a16:creationId xmlns:a16="http://schemas.microsoft.com/office/drawing/2014/main" id="{8A6295B5-D450-4A0B-AD2C-30B003B2E128}"/>
              </a:ext>
            </a:extLst>
          </p:cNvPr>
          <p:cNvSpPr/>
          <p:nvPr/>
        </p:nvSpPr>
        <p:spPr>
          <a:xfrm>
            <a:off x="24764471" y="10680102"/>
            <a:ext cx="6971247" cy="830997"/>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Figure 2. Mortality rates in % within pediatric tracheostomy cohort.</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id="{266D6218-7BF2-46E1-8546-3B07EB71706E}"/>
              </a:ext>
            </a:extLst>
          </p:cNvPr>
          <p:cNvSpPr/>
          <p:nvPr/>
        </p:nvSpPr>
        <p:spPr>
          <a:xfrm>
            <a:off x="32059202" y="8813721"/>
            <a:ext cx="4946807" cy="2308324"/>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Figure 3. Likelihood of Mortality based on reason for tracheostomy. Representing that a patient is 5 times more likely to be deceased if tracheostomy was performed for cardiac reasons.</a:t>
            </a:r>
            <a:endParaRPr lang="en-US" sz="24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42" name="Table 41">
            <a:extLst>
              <a:ext uri="{FF2B5EF4-FFF2-40B4-BE49-F238E27FC236}">
                <a16:creationId xmlns:a16="http://schemas.microsoft.com/office/drawing/2014/main" id="{FD0FC14F-588F-4E92-B37C-E2CD233FEFC4}"/>
              </a:ext>
            </a:extLst>
          </p:cNvPr>
          <p:cNvGraphicFramePr>
            <a:graphicFrameLocks noGrp="1"/>
          </p:cNvGraphicFramePr>
          <p:nvPr>
            <p:extLst>
              <p:ext uri="{D42A27DB-BD31-4B8C-83A1-F6EECF244321}">
                <p14:modId xmlns:p14="http://schemas.microsoft.com/office/powerpoint/2010/main" val="4127639017"/>
              </p:ext>
            </p:extLst>
          </p:nvPr>
        </p:nvGraphicFramePr>
        <p:xfrm>
          <a:off x="25268396" y="11780054"/>
          <a:ext cx="11269642" cy="6496853"/>
        </p:xfrm>
        <a:graphic>
          <a:graphicData uri="http://schemas.openxmlformats.org/drawingml/2006/table">
            <a:tbl>
              <a:tblPr firstRow="1" firstCol="1" bandRow="1">
                <a:tableStyleId>{5C22544A-7EE6-4342-B048-85BDC9FD1C3A}</a:tableStyleId>
              </a:tblPr>
              <a:tblGrid>
                <a:gridCol w="3744818">
                  <a:extLst>
                    <a:ext uri="{9D8B030D-6E8A-4147-A177-3AD203B41FA5}">
                      <a16:colId xmlns:a16="http://schemas.microsoft.com/office/drawing/2014/main" val="2299778364"/>
                    </a:ext>
                  </a:extLst>
                </a:gridCol>
                <a:gridCol w="2691782">
                  <a:extLst>
                    <a:ext uri="{9D8B030D-6E8A-4147-A177-3AD203B41FA5}">
                      <a16:colId xmlns:a16="http://schemas.microsoft.com/office/drawing/2014/main" val="2395102782"/>
                    </a:ext>
                  </a:extLst>
                </a:gridCol>
                <a:gridCol w="2416521">
                  <a:extLst>
                    <a:ext uri="{9D8B030D-6E8A-4147-A177-3AD203B41FA5}">
                      <a16:colId xmlns:a16="http://schemas.microsoft.com/office/drawing/2014/main" val="2047631431"/>
                    </a:ext>
                  </a:extLst>
                </a:gridCol>
                <a:gridCol w="2416521">
                  <a:extLst>
                    <a:ext uri="{9D8B030D-6E8A-4147-A177-3AD203B41FA5}">
                      <a16:colId xmlns:a16="http://schemas.microsoft.com/office/drawing/2014/main" val="1080528881"/>
                    </a:ext>
                  </a:extLst>
                </a:gridCol>
              </a:tblGrid>
              <a:tr h="744059">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30 days</a:t>
                      </a:r>
                    </a:p>
                  </a:txBody>
                  <a:tcPr marL="68580" marR="68580" marT="0" marB="0" anchor="ctr"/>
                </a:tc>
                <a:tc>
                  <a:txBody>
                    <a:bodyPr/>
                    <a:lstStyle/>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60 days</a:t>
                      </a:r>
                    </a:p>
                  </a:txBody>
                  <a:tcPr marL="68580" marR="68580" marT="0" marB="0" anchor="ctr"/>
                </a:tc>
                <a:tc>
                  <a:txBody>
                    <a:bodyPr/>
                    <a:lstStyle/>
                    <a:p>
                      <a:pPr marL="0" marR="0" algn="ctr">
                        <a:spcBef>
                          <a:spcPts val="0"/>
                        </a:spcBef>
                        <a:spcAft>
                          <a:spcPts val="0"/>
                        </a:spcAft>
                      </a:pPr>
                      <a:r>
                        <a:rPr lang="en-US" sz="2400" dirty="0">
                          <a:effectLst/>
                          <a:latin typeface="Arial" panose="020B0604020202020204" pitchFamily="34" charset="0"/>
                          <a:cs typeface="Arial" panose="020B0604020202020204" pitchFamily="34" charset="0"/>
                        </a:rPr>
                        <a:t>90 days</a:t>
                      </a:r>
                    </a:p>
                  </a:txBody>
                  <a:tcPr marL="68580" marR="68580" marT="0" marB="0" anchor="ctr"/>
                </a:tc>
                <a:extLst>
                  <a:ext uri="{0D108BD9-81ED-4DB2-BD59-A6C34878D82A}">
                    <a16:rowId xmlns:a16="http://schemas.microsoft.com/office/drawing/2014/main" val="2388008036"/>
                  </a:ext>
                </a:extLst>
              </a:tr>
              <a:tr h="582001">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ED visits, n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22 (29.4%)</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31 (41.1%)</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a:effectLst/>
                          <a:latin typeface="Arial" panose="020B0604020202020204" pitchFamily="34" charset="0"/>
                          <a:cs typeface="Arial" panose="020B0604020202020204" pitchFamily="34" charset="0"/>
                        </a:rPr>
                        <a:t>19 (27.1%)</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25893813"/>
                  </a:ext>
                </a:extLst>
              </a:tr>
              <a:tr h="1116087">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Readmissions from ED visits, n (%)</a:t>
                      </a: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17 (77.3%)</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24 (77.4%)</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10 (52.6%)</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30126225"/>
                  </a:ext>
                </a:extLst>
              </a:tr>
              <a:tr h="0">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Readmitted from, n (%)</a:t>
                      </a:r>
                    </a:p>
                    <a:p>
                      <a:pPr marL="457200" marR="0">
                        <a:spcBef>
                          <a:spcPts val="0"/>
                        </a:spcBef>
                        <a:spcAft>
                          <a:spcPts val="0"/>
                        </a:spcAft>
                      </a:pPr>
                      <a:r>
                        <a:rPr lang="en-US" sz="2400" dirty="0">
                          <a:effectLst/>
                          <a:latin typeface="Arial" panose="020B0604020202020204" pitchFamily="34" charset="0"/>
                          <a:cs typeface="Arial" panose="020B0604020202020204" pitchFamily="34" charset="0"/>
                        </a:rPr>
                        <a:t>Home</a:t>
                      </a:r>
                    </a:p>
                    <a:p>
                      <a:pPr marL="457200" marR="0">
                        <a:spcBef>
                          <a:spcPts val="0"/>
                        </a:spcBef>
                        <a:spcAft>
                          <a:spcPts val="0"/>
                        </a:spcAft>
                      </a:pPr>
                      <a:r>
                        <a:rPr lang="en-US" sz="2400" dirty="0">
                          <a:effectLst/>
                          <a:latin typeface="Arial" panose="020B0604020202020204" pitchFamily="34" charset="0"/>
                          <a:cs typeface="Arial" panose="020B0604020202020204" pitchFamily="34" charset="0"/>
                        </a:rPr>
                        <a:t>CHRU</a:t>
                      </a:r>
                    </a:p>
                    <a:p>
                      <a:pPr marL="457200" marR="0">
                        <a:spcBef>
                          <a:spcPts val="0"/>
                        </a:spcBef>
                        <a:spcAft>
                          <a:spcPts val="0"/>
                        </a:spcAft>
                      </a:pPr>
                      <a:r>
                        <a:rPr lang="en-US" sz="2400" dirty="0">
                          <a:effectLst/>
                          <a:latin typeface="Arial" panose="020B0604020202020204" pitchFamily="34" charset="0"/>
                          <a:cs typeface="Arial" panose="020B0604020202020204" pitchFamily="34" charset="0"/>
                        </a:rPr>
                        <a:t>Care home</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endParaRPr lang="en-US" sz="2400" dirty="0">
                        <a:effectLst/>
                        <a:latin typeface="Arial" panose="020B0604020202020204" pitchFamily="34" charset="0"/>
                        <a:cs typeface="Arial" panose="020B0604020202020204" pitchFamily="34" charset="0"/>
                      </a:endParaRP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 3 (17.6%)</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3 (17.6%)</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11 (64.7%)</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 </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14 (58.3%)</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0 (0%)</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10 (41.7%)</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 </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7 (70%)</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0 (0%)</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3 (30%)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08432576"/>
                  </a:ext>
                </a:extLst>
              </a:tr>
              <a:tr h="1860146">
                <a:tc>
                  <a:txBody>
                    <a:bodyPr/>
                    <a:lstStyle/>
                    <a:p>
                      <a:pPr marL="0" marR="0">
                        <a:spcBef>
                          <a:spcPts val="0"/>
                        </a:spcBef>
                        <a:spcAft>
                          <a:spcPts val="0"/>
                        </a:spcAft>
                      </a:pPr>
                      <a:r>
                        <a:rPr lang="en-US" sz="2400">
                          <a:effectLst/>
                          <a:latin typeface="Arial" panose="020B0604020202020204" pitchFamily="34" charset="0"/>
                          <a:cs typeface="Arial" panose="020B0604020202020204" pitchFamily="34" charset="0"/>
                        </a:rPr>
                        <a:t>Primary diagnosis for readmission, n (%)</a:t>
                      </a:r>
                    </a:p>
                    <a:p>
                      <a:pPr marL="457200" marR="0">
                        <a:spcBef>
                          <a:spcPts val="0"/>
                        </a:spcBef>
                        <a:spcAft>
                          <a:spcPts val="0"/>
                        </a:spcAft>
                      </a:pPr>
                      <a:r>
                        <a:rPr lang="en-US" sz="2400">
                          <a:effectLst/>
                          <a:latin typeface="Arial" panose="020B0604020202020204" pitchFamily="34" charset="0"/>
                          <a:cs typeface="Arial" panose="020B0604020202020204" pitchFamily="34" charset="0"/>
                        </a:rPr>
                        <a:t>Trach-related</a:t>
                      </a:r>
                    </a:p>
                    <a:p>
                      <a:pPr marL="457200" marR="0">
                        <a:spcBef>
                          <a:spcPts val="0"/>
                        </a:spcBef>
                        <a:spcAft>
                          <a:spcPts val="0"/>
                        </a:spcAft>
                      </a:pPr>
                      <a:r>
                        <a:rPr lang="en-US" sz="2400">
                          <a:effectLst/>
                          <a:latin typeface="Arial" panose="020B0604020202020204" pitchFamily="34" charset="0"/>
                          <a:cs typeface="Arial" panose="020B0604020202020204" pitchFamily="34" charset="0"/>
                        </a:rPr>
                        <a:t>Pulm</a:t>
                      </a:r>
                    </a:p>
                    <a:p>
                      <a:pPr marL="457200" marR="0">
                        <a:spcBef>
                          <a:spcPts val="0"/>
                        </a:spcBef>
                        <a:spcAft>
                          <a:spcPts val="0"/>
                        </a:spcAft>
                      </a:pPr>
                      <a:r>
                        <a:rPr lang="en-US" sz="2400">
                          <a:effectLst/>
                          <a:latin typeface="Arial" panose="020B0604020202020204" pitchFamily="34" charset="0"/>
                          <a:cs typeface="Arial" panose="020B0604020202020204" pitchFamily="34" charset="0"/>
                        </a:rPr>
                        <a:t>Other</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 </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 </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5 (22.7%)</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7 (31.8%)</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10 (45.4%)</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 </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 </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7 (29.2%)</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6 (25.0%)</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11(45.8%)</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 </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 </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3 (30%)</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2 (20%)</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5 (50%)</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54697405"/>
                  </a:ext>
                </a:extLst>
              </a:tr>
              <a:tr h="480538">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Length of stay, M ± SD, days</a:t>
                      </a: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15.67 ± 20.06</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14.26 ± 28.05</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5.22 ± 3.15</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82359717"/>
                  </a:ext>
                </a:extLst>
              </a:tr>
            </a:tbl>
          </a:graphicData>
        </a:graphic>
      </p:graphicFrame>
      <p:sp>
        <p:nvSpPr>
          <p:cNvPr id="50" name="Rectangle 49">
            <a:extLst>
              <a:ext uri="{FF2B5EF4-FFF2-40B4-BE49-F238E27FC236}">
                <a16:creationId xmlns:a16="http://schemas.microsoft.com/office/drawing/2014/main" id="{6BDC5E2C-6F7B-4D23-95BC-922057BFA246}"/>
              </a:ext>
            </a:extLst>
          </p:cNvPr>
          <p:cNvSpPr/>
          <p:nvPr/>
        </p:nvSpPr>
        <p:spPr>
          <a:xfrm>
            <a:off x="25245437" y="18356221"/>
            <a:ext cx="11269642" cy="830997"/>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Table 3. 30-, 60- and 90- day tracheostomy outcome data following hospital discharge.</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613E4980-501F-7E45-9DEE-4F53A94F7505}"/>
              </a:ext>
            </a:extLst>
          </p:cNvPr>
          <p:cNvSpPr txBox="1"/>
          <p:nvPr/>
        </p:nvSpPr>
        <p:spPr>
          <a:xfrm>
            <a:off x="38785622" y="14608672"/>
            <a:ext cx="184731" cy="1135824"/>
          </a:xfrm>
          <a:prstGeom prst="rect">
            <a:avLst/>
          </a:prstGeom>
          <a:noFill/>
        </p:spPr>
        <p:txBody>
          <a:bodyPr wrap="none" rtlCol="0">
            <a:spAutoFit/>
          </a:bodyPr>
          <a:lstStyle/>
          <a:p>
            <a:endParaRPr lang="en-US" dirty="0"/>
          </a:p>
        </p:txBody>
      </p:sp>
      <p:sp>
        <p:nvSpPr>
          <p:cNvPr id="22" name="Rectangle 21">
            <a:extLst>
              <a:ext uri="{FF2B5EF4-FFF2-40B4-BE49-F238E27FC236}">
                <a16:creationId xmlns:a16="http://schemas.microsoft.com/office/drawing/2014/main" id="{AA5F2890-588F-0F4C-927E-BE3105708AA0}"/>
              </a:ext>
            </a:extLst>
          </p:cNvPr>
          <p:cNvSpPr/>
          <p:nvPr/>
        </p:nvSpPr>
        <p:spPr>
          <a:xfrm>
            <a:off x="37543465" y="10966572"/>
            <a:ext cx="12215947" cy="461665"/>
          </a:xfrm>
          <a:prstGeom prst="rect">
            <a:avLst/>
          </a:prstGeom>
        </p:spPr>
        <p:txBody>
          <a:bodyPr wrap="square">
            <a:spAutoFit/>
          </a:bodyPr>
          <a:lstStyle/>
          <a:p>
            <a:r>
              <a:rPr lang="en-US" sz="2400" dirty="0">
                <a:solidFill>
                  <a:srgbClr val="212121"/>
                </a:solidFill>
                <a:latin typeface="Arial" panose="020B0604020202020204" pitchFamily="34" charset="0"/>
                <a:ea typeface="Times New Roman" panose="02020603050405020304" pitchFamily="18" charset="0"/>
                <a:cs typeface="Arial" panose="020B0604020202020204" pitchFamily="34" charset="0"/>
              </a:rPr>
              <a:t>Figure 4. Causes of mortality in pediatric tracheostomy patients (n=32).</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43" name="Text Box 193">
            <a:extLst>
              <a:ext uri="{FF2B5EF4-FFF2-40B4-BE49-F238E27FC236}">
                <a16:creationId xmlns:a16="http://schemas.microsoft.com/office/drawing/2014/main" id="{F4E64054-A3F7-054B-AC7F-BAED0F80D551}"/>
              </a:ext>
            </a:extLst>
          </p:cNvPr>
          <p:cNvSpPr txBox="1">
            <a:spLocks noChangeArrowheads="1"/>
          </p:cNvSpPr>
          <p:nvPr/>
        </p:nvSpPr>
        <p:spPr bwMode="auto">
          <a:xfrm>
            <a:off x="37564503" y="12714885"/>
            <a:ext cx="12622085" cy="4308872"/>
          </a:xfrm>
          <a:prstGeom prst="rect">
            <a:avLst/>
          </a:prstGeom>
          <a:solidFill>
            <a:schemeClr val="bg1"/>
          </a:solidFill>
          <a:ln w="12700">
            <a:solidFill>
              <a:schemeClr val="accent1">
                <a:lumMod val="75000"/>
              </a:schemeClr>
            </a:solidFill>
          </a:ln>
          <a:effectLst/>
        </p:spPr>
        <p:txBody>
          <a:bodyPr wrap="square" lIns="182880" tIns="182880" rIns="182880" bIns="182880" anchor="t">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algn="just" fontAlgn="base">
              <a:buFont typeface="Arial" panose="020B0604020202020204" pitchFamily="34" charset="0"/>
              <a:buChar char="•"/>
            </a:pPr>
            <a:r>
              <a:rPr lang="en-US" sz="3200" dirty="0"/>
              <a:t>Ventilator dependence was the most common reason for trach placement. </a:t>
            </a:r>
          </a:p>
          <a:p>
            <a:pPr marL="457200" indent="-457200" algn="just" fontAlgn="base">
              <a:buFont typeface="Arial" panose="020B0604020202020204" pitchFamily="34" charset="0"/>
              <a:buChar char="•"/>
            </a:pPr>
            <a:r>
              <a:rPr lang="en-US" sz="3200" dirty="0"/>
              <a:t>Patients with public insurance, 65.2%, were more likely to have an increased percentage of no-show appointments in their lifetime than patients with private insurance, 34.8%, p&lt;.001. </a:t>
            </a:r>
          </a:p>
          <a:p>
            <a:pPr marL="457200" indent="-457200" algn="just" fontAlgn="base">
              <a:buFont typeface="Arial" panose="020B0604020202020204" pitchFamily="34" charset="0"/>
              <a:buChar char="•"/>
            </a:pPr>
            <a:r>
              <a:rPr lang="en-US" sz="3200" dirty="0"/>
              <a:t>Deceased patients were 3 times more likely to have &gt;25% no shows compared to patients who were alive in the study period -deceased 10 (34.5%) versus alive 9 (15.0%), p=.022.   </a:t>
            </a:r>
          </a:p>
        </p:txBody>
      </p:sp>
      <p:sp>
        <p:nvSpPr>
          <p:cNvPr id="52" name="Rectangle 51">
            <a:extLst>
              <a:ext uri="{FF2B5EF4-FFF2-40B4-BE49-F238E27FC236}">
                <a16:creationId xmlns:a16="http://schemas.microsoft.com/office/drawing/2014/main" id="{00C26943-DA39-3F48-9F0E-DB35209D8C61}"/>
              </a:ext>
            </a:extLst>
          </p:cNvPr>
          <p:cNvSpPr/>
          <p:nvPr/>
        </p:nvSpPr>
        <p:spPr>
          <a:xfrm>
            <a:off x="37564508" y="11845368"/>
            <a:ext cx="12622085" cy="838875"/>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288" tIns="32645" rIns="65288" bIns="32645" rtlCol="0" anchor="ctr"/>
          <a:lstStyle/>
          <a:p>
            <a:pPr algn="ctr"/>
            <a:r>
              <a:rPr lang="en-US" sz="4000" b="1" dirty="0">
                <a:solidFill>
                  <a:srgbClr val="FFFFFF"/>
                </a:solidFill>
              </a:rPr>
              <a:t>Additional Results</a:t>
            </a:r>
          </a:p>
        </p:txBody>
      </p:sp>
      <p:pic>
        <p:nvPicPr>
          <p:cNvPr id="41" name="Picture 40">
            <a:extLst>
              <a:ext uri="{FF2B5EF4-FFF2-40B4-BE49-F238E27FC236}">
                <a16:creationId xmlns:a16="http://schemas.microsoft.com/office/drawing/2014/main" id="{66D58CB6-DE5E-448F-8B69-E4891430A073}"/>
              </a:ext>
            </a:extLst>
          </p:cNvPr>
          <p:cNvPicPr>
            <a:picLocks noChangeAspect="1"/>
          </p:cNvPicPr>
          <p:nvPr/>
        </p:nvPicPr>
        <p:blipFill rotWithShape="1">
          <a:blip r:embed="rId6"/>
          <a:srcRect l="14251" t="25529" r="35870" b="12931"/>
          <a:stretch/>
        </p:blipFill>
        <p:spPr>
          <a:xfrm>
            <a:off x="32059202" y="4483149"/>
            <a:ext cx="4946807" cy="4006496"/>
          </a:xfrm>
          <a:prstGeom prst="rect">
            <a:avLst/>
          </a:prstGeom>
        </p:spPr>
      </p:pic>
      <p:graphicFrame>
        <p:nvGraphicFramePr>
          <p:cNvPr id="2" name="Table 1">
            <a:extLst>
              <a:ext uri="{FF2B5EF4-FFF2-40B4-BE49-F238E27FC236}">
                <a16:creationId xmlns:a16="http://schemas.microsoft.com/office/drawing/2014/main" id="{6B6A4567-2FD2-44AB-B882-FD41188194F0}"/>
              </a:ext>
            </a:extLst>
          </p:cNvPr>
          <p:cNvGraphicFramePr>
            <a:graphicFrameLocks noGrp="1"/>
          </p:cNvGraphicFramePr>
          <p:nvPr>
            <p:extLst>
              <p:ext uri="{D42A27DB-BD31-4B8C-83A1-F6EECF244321}">
                <p14:modId xmlns:p14="http://schemas.microsoft.com/office/powerpoint/2010/main" val="1582045887"/>
              </p:ext>
            </p:extLst>
          </p:nvPr>
        </p:nvGraphicFramePr>
        <p:xfrm>
          <a:off x="1441100" y="14732965"/>
          <a:ext cx="10955647" cy="9635795"/>
        </p:xfrm>
        <a:graphic>
          <a:graphicData uri="http://schemas.openxmlformats.org/drawingml/2006/table">
            <a:tbl>
              <a:tblPr firstRow="1" firstCol="1" bandRow="1">
                <a:tableStyleId>{5C22544A-7EE6-4342-B048-85BDC9FD1C3A}</a:tableStyleId>
              </a:tblPr>
              <a:tblGrid>
                <a:gridCol w="3736060">
                  <a:extLst>
                    <a:ext uri="{9D8B030D-6E8A-4147-A177-3AD203B41FA5}">
                      <a16:colId xmlns:a16="http://schemas.microsoft.com/office/drawing/2014/main" val="1250677787"/>
                    </a:ext>
                  </a:extLst>
                </a:gridCol>
                <a:gridCol w="4278273">
                  <a:extLst>
                    <a:ext uri="{9D8B030D-6E8A-4147-A177-3AD203B41FA5}">
                      <a16:colId xmlns:a16="http://schemas.microsoft.com/office/drawing/2014/main" val="1322527949"/>
                    </a:ext>
                  </a:extLst>
                </a:gridCol>
                <a:gridCol w="2941314">
                  <a:extLst>
                    <a:ext uri="{9D8B030D-6E8A-4147-A177-3AD203B41FA5}">
                      <a16:colId xmlns:a16="http://schemas.microsoft.com/office/drawing/2014/main" val="4193492244"/>
                    </a:ext>
                  </a:extLst>
                </a:gridCol>
              </a:tblGrid>
              <a:tr h="918388">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Demographic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2400" dirty="0">
                          <a:effectLst/>
                          <a:latin typeface="Arial" panose="020B0604020202020204" pitchFamily="34" charset="0"/>
                          <a:cs typeface="Arial" panose="020B0604020202020204" pitchFamily="34" charset="0"/>
                        </a:rPr>
                        <a:t>Total n (%)</a:t>
                      </a:r>
                    </a:p>
                    <a:p>
                      <a:pPr algn="ctr"/>
                      <a:r>
                        <a:rPr lang="en-US" sz="2400" dirty="0">
                          <a:effectLst/>
                          <a:latin typeface="Arial" panose="020B0604020202020204" pitchFamily="34" charset="0"/>
                          <a:cs typeface="Arial" panose="020B0604020202020204" pitchFamily="34" charset="0"/>
                        </a:rPr>
                        <a:t>n=92</a:t>
                      </a:r>
                    </a:p>
                  </a:txBody>
                  <a:tcPr marL="68580" marR="68580" marT="0" marB="0" anchor="ctr"/>
                </a:tc>
                <a:extLst>
                  <a:ext uri="{0D108BD9-81ED-4DB2-BD59-A6C34878D82A}">
                    <a16:rowId xmlns:a16="http://schemas.microsoft.com/office/drawing/2014/main" val="3109163871"/>
                  </a:ext>
                </a:extLst>
              </a:tr>
              <a:tr h="918388">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Sex</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Male</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Female</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en-US" sz="2400" dirty="0">
                          <a:effectLst/>
                          <a:latin typeface="Arial" panose="020B0604020202020204" pitchFamily="34" charset="0"/>
                          <a:cs typeface="Arial" panose="020B0604020202020204" pitchFamily="34" charset="0"/>
                        </a:rPr>
                        <a:t>48 (52.2%)</a:t>
                      </a:r>
                    </a:p>
                    <a:p>
                      <a:pPr algn="ctr"/>
                      <a:r>
                        <a:rPr lang="en-US" sz="2400" dirty="0">
                          <a:effectLst/>
                          <a:latin typeface="Arial" panose="020B0604020202020204" pitchFamily="34" charset="0"/>
                          <a:cs typeface="Arial" panose="020B0604020202020204" pitchFamily="34" charset="0"/>
                        </a:rPr>
                        <a:t>44 (47.8%)</a:t>
                      </a:r>
                    </a:p>
                  </a:txBody>
                  <a:tcPr marL="68580" marR="68580" marT="0" marB="0" anchor="ctr"/>
                </a:tc>
                <a:extLst>
                  <a:ext uri="{0D108BD9-81ED-4DB2-BD59-A6C34878D82A}">
                    <a16:rowId xmlns:a16="http://schemas.microsoft.com/office/drawing/2014/main" val="2702592145"/>
                  </a:ext>
                </a:extLst>
              </a:tr>
              <a:tr h="1906206">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Age at trach placement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Neonates: 0 to &lt;1 month </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Infants: 1 to &lt; 24 months </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Children: 2 to 12 years</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Adolescent: 13  to 21 years</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en-US" sz="2400" dirty="0">
                          <a:effectLst/>
                          <a:latin typeface="Arial" panose="020B0604020202020204" pitchFamily="34" charset="0"/>
                          <a:cs typeface="Arial" panose="020B0604020202020204" pitchFamily="34" charset="0"/>
                        </a:rPr>
                        <a:t>5 (5.4%)</a:t>
                      </a:r>
                    </a:p>
                    <a:p>
                      <a:pPr algn="ctr"/>
                      <a:r>
                        <a:rPr lang="en-US" sz="2400" dirty="0">
                          <a:effectLst/>
                          <a:latin typeface="Arial" panose="020B0604020202020204" pitchFamily="34" charset="0"/>
                          <a:cs typeface="Arial" panose="020B0604020202020204" pitchFamily="34" charset="0"/>
                        </a:rPr>
                        <a:t>50 (54.3%)</a:t>
                      </a:r>
                    </a:p>
                    <a:p>
                      <a:pPr algn="ctr"/>
                      <a:r>
                        <a:rPr lang="en-US" sz="2400" dirty="0">
                          <a:effectLst/>
                          <a:latin typeface="Arial" panose="020B0604020202020204" pitchFamily="34" charset="0"/>
                          <a:cs typeface="Arial" panose="020B0604020202020204" pitchFamily="34" charset="0"/>
                        </a:rPr>
                        <a:t>23 (25.0%)</a:t>
                      </a:r>
                    </a:p>
                    <a:p>
                      <a:pPr algn="ctr"/>
                      <a:r>
                        <a:rPr lang="en-US" sz="2400" dirty="0">
                          <a:effectLst/>
                          <a:latin typeface="Arial" panose="020B0604020202020204" pitchFamily="34" charset="0"/>
                          <a:cs typeface="Arial" panose="020B0604020202020204" pitchFamily="34" charset="0"/>
                        </a:rPr>
                        <a:t>14 (15.2%)</a:t>
                      </a:r>
                    </a:p>
                  </a:txBody>
                  <a:tcPr marL="68580" marR="68580" marT="0" marB="0" anchor="ctr"/>
                </a:tc>
                <a:extLst>
                  <a:ext uri="{0D108BD9-81ED-4DB2-BD59-A6C34878D82A}">
                    <a16:rowId xmlns:a16="http://schemas.microsoft.com/office/drawing/2014/main" val="3159330540"/>
                  </a:ext>
                </a:extLst>
              </a:tr>
              <a:tr h="1377583">
                <a:tc>
                  <a:txBody>
                    <a:bodyPr/>
                    <a:lstStyle/>
                    <a:p>
                      <a:pPr marL="0" marR="0">
                        <a:spcBef>
                          <a:spcPts val="0"/>
                        </a:spcBef>
                        <a:spcAft>
                          <a:spcPts val="0"/>
                        </a:spcAft>
                      </a:pPr>
                      <a:r>
                        <a:rPr lang="en-US" sz="2400">
                          <a:effectLst/>
                          <a:latin typeface="Arial" panose="020B0604020202020204" pitchFamily="34" charset="0"/>
                          <a:cs typeface="Arial" panose="020B0604020202020204" pitchFamily="34" charset="0"/>
                        </a:rPr>
                        <a:t>Race</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White</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Non-white minorities</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Not specified</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en-US" sz="2400" dirty="0">
                          <a:effectLst/>
                          <a:latin typeface="Arial" panose="020B0604020202020204" pitchFamily="34" charset="0"/>
                          <a:cs typeface="Arial" panose="020B0604020202020204" pitchFamily="34" charset="0"/>
                        </a:rPr>
                        <a:t>61 (66.3%)</a:t>
                      </a:r>
                    </a:p>
                    <a:p>
                      <a:pPr algn="ctr"/>
                      <a:r>
                        <a:rPr lang="en-US" sz="2400" dirty="0">
                          <a:effectLst/>
                          <a:latin typeface="Arial" panose="020B0604020202020204" pitchFamily="34" charset="0"/>
                          <a:cs typeface="Arial" panose="020B0604020202020204" pitchFamily="34" charset="0"/>
                        </a:rPr>
                        <a:t>25 (27.2%)</a:t>
                      </a:r>
                    </a:p>
                    <a:p>
                      <a:pPr algn="ctr"/>
                      <a:r>
                        <a:rPr lang="en-US" sz="2400" dirty="0">
                          <a:effectLst/>
                          <a:latin typeface="Arial" panose="020B0604020202020204" pitchFamily="34" charset="0"/>
                          <a:cs typeface="Arial" panose="020B0604020202020204" pitchFamily="34" charset="0"/>
                        </a:rPr>
                        <a:t>6 (6.5%)</a:t>
                      </a:r>
                    </a:p>
                  </a:txBody>
                  <a:tcPr marL="68580" marR="68580" marT="0" marB="0" anchor="ctr"/>
                </a:tc>
                <a:extLst>
                  <a:ext uri="{0D108BD9-81ED-4DB2-BD59-A6C34878D82A}">
                    <a16:rowId xmlns:a16="http://schemas.microsoft.com/office/drawing/2014/main" val="450516915"/>
                  </a:ext>
                </a:extLst>
              </a:tr>
              <a:tr h="918388">
                <a:tc>
                  <a:txBody>
                    <a:bodyPr/>
                    <a:lstStyle/>
                    <a:p>
                      <a:pPr marL="0" marR="0">
                        <a:spcBef>
                          <a:spcPts val="0"/>
                        </a:spcBef>
                        <a:spcAft>
                          <a:spcPts val="0"/>
                        </a:spcAft>
                      </a:pPr>
                      <a:r>
                        <a:rPr lang="en-US" sz="2400">
                          <a:effectLst/>
                          <a:latin typeface="Arial" panose="020B0604020202020204" pitchFamily="34" charset="0"/>
                          <a:cs typeface="Arial" panose="020B0604020202020204" pitchFamily="34" charset="0"/>
                        </a:rPr>
                        <a:t>Insurance</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Public</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Private</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en-US" sz="2400">
                          <a:effectLst/>
                          <a:latin typeface="Arial" panose="020B0604020202020204" pitchFamily="34" charset="0"/>
                          <a:cs typeface="Arial" panose="020B0604020202020204" pitchFamily="34" charset="0"/>
                        </a:rPr>
                        <a:t>60 (65.2%)</a:t>
                      </a:r>
                    </a:p>
                    <a:p>
                      <a:pPr algn="ctr"/>
                      <a:r>
                        <a:rPr lang="en-US" sz="2400">
                          <a:effectLst/>
                          <a:latin typeface="Arial" panose="020B0604020202020204" pitchFamily="34" charset="0"/>
                          <a:cs typeface="Arial" panose="020B0604020202020204" pitchFamily="34" charset="0"/>
                        </a:rPr>
                        <a:t>32 (34.8%)</a:t>
                      </a:r>
                    </a:p>
                  </a:txBody>
                  <a:tcPr marL="68580" marR="68580" marT="0" marB="0" anchor="ctr"/>
                </a:tc>
                <a:extLst>
                  <a:ext uri="{0D108BD9-81ED-4DB2-BD59-A6C34878D82A}">
                    <a16:rowId xmlns:a16="http://schemas.microsoft.com/office/drawing/2014/main" val="4037712930"/>
                  </a:ext>
                </a:extLst>
              </a:tr>
              <a:tr h="1377583">
                <a:tc>
                  <a:txBody>
                    <a:bodyPr/>
                    <a:lstStyle/>
                    <a:p>
                      <a:pPr marL="0" marR="0">
                        <a:spcBef>
                          <a:spcPts val="0"/>
                        </a:spcBef>
                        <a:spcAft>
                          <a:spcPts val="0"/>
                        </a:spcAft>
                      </a:pPr>
                      <a:r>
                        <a:rPr lang="en-US" sz="2400">
                          <a:effectLst/>
                          <a:latin typeface="Arial" panose="020B0604020202020204" pitchFamily="34" charset="0"/>
                          <a:cs typeface="Arial" panose="020B0604020202020204" pitchFamily="34" charset="0"/>
                        </a:rPr>
                        <a:t>Miles from hospital</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0-50 miles</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51-100</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101+</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en-US" sz="2400" dirty="0">
                          <a:effectLst/>
                          <a:latin typeface="Arial" panose="020B0604020202020204" pitchFamily="34" charset="0"/>
                          <a:cs typeface="Arial" panose="020B0604020202020204" pitchFamily="34" charset="0"/>
                        </a:rPr>
                        <a:t>51 (55.4%)</a:t>
                      </a:r>
                    </a:p>
                    <a:p>
                      <a:pPr algn="ctr"/>
                      <a:r>
                        <a:rPr lang="en-US" sz="2400" dirty="0">
                          <a:effectLst/>
                          <a:latin typeface="Arial" panose="020B0604020202020204" pitchFamily="34" charset="0"/>
                          <a:cs typeface="Arial" panose="020B0604020202020204" pitchFamily="34" charset="0"/>
                        </a:rPr>
                        <a:t>24 (26.1%)</a:t>
                      </a:r>
                    </a:p>
                    <a:p>
                      <a:pPr algn="ctr"/>
                      <a:r>
                        <a:rPr lang="en-US" sz="2400" dirty="0">
                          <a:effectLst/>
                          <a:latin typeface="Arial" panose="020B0604020202020204" pitchFamily="34" charset="0"/>
                          <a:cs typeface="Arial" panose="020B0604020202020204" pitchFamily="34" charset="0"/>
                        </a:rPr>
                        <a:t>17 (18.5%)</a:t>
                      </a:r>
                    </a:p>
                  </a:txBody>
                  <a:tcPr marL="68580" marR="68580" marT="0" marB="0" anchor="ctr"/>
                </a:tc>
                <a:extLst>
                  <a:ext uri="{0D108BD9-81ED-4DB2-BD59-A6C34878D82A}">
                    <a16:rowId xmlns:a16="http://schemas.microsoft.com/office/drawing/2014/main" val="2880273517"/>
                  </a:ext>
                </a:extLst>
              </a:tr>
              <a:tr h="918388">
                <a:tc>
                  <a:txBody>
                    <a:bodyPr/>
                    <a:lstStyle/>
                    <a:p>
                      <a:pPr marL="0" marR="0">
                        <a:spcBef>
                          <a:spcPts val="0"/>
                        </a:spcBef>
                        <a:spcAft>
                          <a:spcPts val="0"/>
                        </a:spcAft>
                      </a:pPr>
                      <a:r>
                        <a:rPr lang="en-US" sz="2400">
                          <a:effectLst/>
                          <a:latin typeface="Arial" panose="020B0604020202020204" pitchFamily="34" charset="0"/>
                          <a:cs typeface="Arial" panose="020B0604020202020204" pitchFamily="34" charset="0"/>
                        </a:rPr>
                        <a:t>Social work utilization</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No</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Yes</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en-US" sz="2400" dirty="0">
                          <a:effectLst/>
                          <a:latin typeface="Arial" panose="020B0604020202020204" pitchFamily="34" charset="0"/>
                          <a:cs typeface="Arial" panose="020B0604020202020204" pitchFamily="34" charset="0"/>
                        </a:rPr>
                        <a:t>18 (19.6%)</a:t>
                      </a:r>
                    </a:p>
                    <a:p>
                      <a:pPr algn="ctr"/>
                      <a:r>
                        <a:rPr lang="en-US" sz="2400" dirty="0">
                          <a:effectLst/>
                          <a:latin typeface="Arial" panose="020B0604020202020204" pitchFamily="34" charset="0"/>
                          <a:cs typeface="Arial" panose="020B0604020202020204" pitchFamily="34" charset="0"/>
                        </a:rPr>
                        <a:t>74 (80.4%)</a:t>
                      </a:r>
                    </a:p>
                  </a:txBody>
                  <a:tcPr marL="68580" marR="68580" marT="0" marB="0" anchor="ctr"/>
                </a:tc>
                <a:extLst>
                  <a:ext uri="{0D108BD9-81ED-4DB2-BD59-A6C34878D82A}">
                    <a16:rowId xmlns:a16="http://schemas.microsoft.com/office/drawing/2014/main" val="11067888"/>
                  </a:ext>
                </a:extLst>
              </a:tr>
              <a:tr h="1300871">
                <a:tc>
                  <a:txBody>
                    <a:bodyPr/>
                    <a:lstStyle/>
                    <a:p>
                      <a:pPr marL="0" marR="0">
                        <a:spcBef>
                          <a:spcPts val="0"/>
                        </a:spcBef>
                        <a:spcAft>
                          <a:spcPts val="0"/>
                        </a:spcAft>
                      </a:pPr>
                      <a:r>
                        <a:rPr lang="en-US" sz="2400" dirty="0">
                          <a:effectLst/>
                          <a:latin typeface="Arial" panose="020B0604020202020204" pitchFamily="34" charset="0"/>
                          <a:cs typeface="Arial" panose="020B0604020202020204" pitchFamily="34" charset="0"/>
                        </a:rPr>
                        <a:t>No shows to outpatient appointments</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400" dirty="0">
                          <a:effectLst/>
                          <a:latin typeface="Arial" panose="020B0604020202020204" pitchFamily="34" charset="0"/>
                          <a:cs typeface="Arial" panose="020B0604020202020204" pitchFamily="34" charset="0"/>
                        </a:rPr>
                        <a:t>≤25%</a:t>
                      </a:r>
                    </a:p>
                    <a:p>
                      <a:pPr marL="0" marR="0" algn="r">
                        <a:spcBef>
                          <a:spcPts val="0"/>
                        </a:spcBef>
                        <a:spcAft>
                          <a:spcPts val="0"/>
                        </a:spcAft>
                      </a:pPr>
                      <a:r>
                        <a:rPr lang="en-US" sz="2400" dirty="0">
                          <a:effectLst/>
                          <a:latin typeface="Arial" panose="020B0604020202020204" pitchFamily="34" charset="0"/>
                          <a:cs typeface="Arial" panose="020B0604020202020204" pitchFamily="34" charset="0"/>
                        </a:rPr>
                        <a:t>&gt;25%</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en-US" sz="2400" i="1" dirty="0">
                          <a:effectLst/>
                          <a:latin typeface="Arial" panose="020B0604020202020204" pitchFamily="34" charset="0"/>
                          <a:cs typeface="Arial" panose="020B0604020202020204" pitchFamily="34" charset="0"/>
                        </a:rPr>
                        <a:t>n=89*</a:t>
                      </a:r>
                    </a:p>
                    <a:p>
                      <a:pPr algn="ctr"/>
                      <a:r>
                        <a:rPr lang="en-US" sz="2400" dirty="0">
                          <a:effectLst/>
                          <a:latin typeface="Arial" panose="020B0604020202020204" pitchFamily="34" charset="0"/>
                          <a:cs typeface="Arial" panose="020B0604020202020204" pitchFamily="34" charset="0"/>
                        </a:rPr>
                        <a:t>19 (21.3%)</a:t>
                      </a:r>
                    </a:p>
                    <a:p>
                      <a:pPr algn="ctr"/>
                      <a:r>
                        <a:rPr lang="en-US" sz="2400" dirty="0">
                          <a:effectLst/>
                          <a:latin typeface="Arial" panose="020B0604020202020204" pitchFamily="34" charset="0"/>
                          <a:cs typeface="Arial" panose="020B0604020202020204" pitchFamily="34" charset="0"/>
                        </a:rPr>
                        <a:t>70 (78.7 %)</a:t>
                      </a:r>
                    </a:p>
                  </a:txBody>
                  <a:tcPr marL="68580" marR="68580" marT="0" marB="0" anchor="ctr"/>
                </a:tc>
                <a:extLst>
                  <a:ext uri="{0D108BD9-81ED-4DB2-BD59-A6C34878D82A}">
                    <a16:rowId xmlns:a16="http://schemas.microsoft.com/office/drawing/2014/main" val="424287583"/>
                  </a:ext>
                </a:extLst>
              </a:tr>
            </a:tbl>
          </a:graphicData>
        </a:graphic>
      </p:graphicFrame>
      <p:graphicFrame>
        <p:nvGraphicFramePr>
          <p:cNvPr id="12" name="Table 11">
            <a:extLst>
              <a:ext uri="{FF2B5EF4-FFF2-40B4-BE49-F238E27FC236}">
                <a16:creationId xmlns:a16="http://schemas.microsoft.com/office/drawing/2014/main" id="{1610CC01-03B6-402C-8D2B-59B40F96B6F2}"/>
              </a:ext>
            </a:extLst>
          </p:cNvPr>
          <p:cNvGraphicFramePr>
            <a:graphicFrameLocks noGrp="1"/>
          </p:cNvGraphicFramePr>
          <p:nvPr>
            <p:extLst>
              <p:ext uri="{D42A27DB-BD31-4B8C-83A1-F6EECF244321}">
                <p14:modId xmlns:p14="http://schemas.microsoft.com/office/powerpoint/2010/main" val="582731219"/>
              </p:ext>
            </p:extLst>
          </p:nvPr>
        </p:nvGraphicFramePr>
        <p:xfrm>
          <a:off x="13010606" y="11534095"/>
          <a:ext cx="11645456" cy="12553076"/>
        </p:xfrm>
        <a:graphic>
          <a:graphicData uri="http://schemas.openxmlformats.org/drawingml/2006/table">
            <a:tbl>
              <a:tblPr firstRow="1" firstCol="1" bandRow="1">
                <a:tableStyleId>{5C22544A-7EE6-4342-B048-85BDC9FD1C3A}</a:tableStyleId>
              </a:tblPr>
              <a:tblGrid>
                <a:gridCol w="2926080">
                  <a:extLst>
                    <a:ext uri="{9D8B030D-6E8A-4147-A177-3AD203B41FA5}">
                      <a16:colId xmlns:a16="http://schemas.microsoft.com/office/drawing/2014/main" val="2690232685"/>
                    </a:ext>
                  </a:extLst>
                </a:gridCol>
                <a:gridCol w="3341294">
                  <a:extLst>
                    <a:ext uri="{9D8B030D-6E8A-4147-A177-3AD203B41FA5}">
                      <a16:colId xmlns:a16="http://schemas.microsoft.com/office/drawing/2014/main" val="2716055616"/>
                    </a:ext>
                  </a:extLst>
                </a:gridCol>
                <a:gridCol w="2264326">
                  <a:extLst>
                    <a:ext uri="{9D8B030D-6E8A-4147-A177-3AD203B41FA5}">
                      <a16:colId xmlns:a16="http://schemas.microsoft.com/office/drawing/2014/main" val="3480649320"/>
                    </a:ext>
                  </a:extLst>
                </a:gridCol>
                <a:gridCol w="1610433">
                  <a:extLst>
                    <a:ext uri="{9D8B030D-6E8A-4147-A177-3AD203B41FA5}">
                      <a16:colId xmlns:a16="http://schemas.microsoft.com/office/drawing/2014/main" val="3146744107"/>
                    </a:ext>
                  </a:extLst>
                </a:gridCol>
                <a:gridCol w="1503323">
                  <a:extLst>
                    <a:ext uri="{9D8B030D-6E8A-4147-A177-3AD203B41FA5}">
                      <a16:colId xmlns:a16="http://schemas.microsoft.com/office/drawing/2014/main" val="335259012"/>
                    </a:ext>
                  </a:extLst>
                </a:gridCol>
              </a:tblGrid>
              <a:tr h="1423107">
                <a:tc>
                  <a:txBody>
                    <a:bodyPr/>
                    <a:lstStyle/>
                    <a:p>
                      <a:pPr marL="0" marR="0">
                        <a:spcBef>
                          <a:spcPts val="0"/>
                        </a:spcBef>
                        <a:spcAft>
                          <a:spcPts val="0"/>
                        </a:spcAft>
                      </a:pPr>
                      <a:r>
                        <a:rPr lang="en-US" sz="2000" dirty="0">
                          <a:effectLst/>
                          <a:latin typeface="Arial" panose="020B0604020202020204" pitchFamily="34" charset="0"/>
                          <a:cs typeface="Arial" panose="020B0604020202020204" pitchFamily="34" charset="0"/>
                        </a:rPr>
                        <a:t>Demographic, n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20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000" dirty="0">
                          <a:effectLst/>
                          <a:latin typeface="Arial" panose="020B0604020202020204" pitchFamily="34" charset="0"/>
                          <a:cs typeface="Arial" panose="020B0604020202020204" pitchFamily="34" charset="0"/>
                        </a:rPr>
                        <a:t>All Deceased</a:t>
                      </a:r>
                    </a:p>
                    <a:p>
                      <a:pPr marL="0" marR="0" algn="ctr">
                        <a:spcBef>
                          <a:spcPts val="0"/>
                        </a:spcBef>
                        <a:spcAft>
                          <a:spcPts val="0"/>
                        </a:spcAft>
                      </a:pPr>
                      <a:r>
                        <a:rPr lang="en-US" sz="2000" dirty="0">
                          <a:effectLst/>
                          <a:latin typeface="Arial" panose="020B0604020202020204" pitchFamily="34" charset="0"/>
                          <a:cs typeface="Arial" panose="020B0604020202020204" pitchFamily="34" charset="0"/>
                        </a:rPr>
                        <a:t>n=32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2000">
                          <a:effectLst/>
                          <a:latin typeface="Arial" panose="020B0604020202020204" pitchFamily="34" charset="0"/>
                          <a:cs typeface="Arial" panose="020B0604020202020204" pitchFamily="34" charset="0"/>
                        </a:rPr>
                        <a:t>Deceased Before discharge</a:t>
                      </a:r>
                    </a:p>
                    <a:p>
                      <a:pPr marL="0" marR="0" algn="ctr">
                        <a:spcBef>
                          <a:spcPts val="0"/>
                        </a:spcBef>
                        <a:spcAft>
                          <a:spcPts val="0"/>
                        </a:spcAft>
                      </a:pPr>
                      <a:r>
                        <a:rPr lang="en-US" sz="2000">
                          <a:effectLst/>
                          <a:latin typeface="Arial" panose="020B0604020202020204" pitchFamily="34" charset="0"/>
                          <a:cs typeface="Arial" panose="020B0604020202020204" pitchFamily="34" charset="0"/>
                        </a:rPr>
                        <a:t>n=12</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2000" dirty="0">
                          <a:effectLst/>
                          <a:latin typeface="Arial" panose="020B0604020202020204" pitchFamily="34" charset="0"/>
                          <a:cs typeface="Arial" panose="020B0604020202020204" pitchFamily="34" charset="0"/>
                        </a:rPr>
                        <a:t>Deceased within 90 Days</a:t>
                      </a:r>
                    </a:p>
                    <a:p>
                      <a:pPr marL="0" marR="0" algn="ctr">
                        <a:spcBef>
                          <a:spcPts val="0"/>
                        </a:spcBef>
                        <a:spcAft>
                          <a:spcPts val="0"/>
                        </a:spcAft>
                      </a:pPr>
                      <a:r>
                        <a:rPr lang="en-US" sz="2000" dirty="0">
                          <a:effectLst/>
                          <a:latin typeface="Arial" panose="020B0604020202020204" pitchFamily="34" charset="0"/>
                          <a:cs typeface="Arial" panose="020B0604020202020204" pitchFamily="34" charset="0"/>
                        </a:rPr>
                        <a:t>n=6</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87078810"/>
                  </a:ext>
                </a:extLst>
              </a:tr>
              <a:tr h="711553">
                <a:tc>
                  <a:txBody>
                    <a:bodyPr/>
                    <a:lstStyle/>
                    <a:p>
                      <a:pPr marL="0" marR="0">
                        <a:spcBef>
                          <a:spcPts val="0"/>
                        </a:spcBef>
                        <a:spcAft>
                          <a:spcPts val="0"/>
                        </a:spcAft>
                      </a:pPr>
                      <a:r>
                        <a:rPr lang="en-US" sz="2000">
                          <a:effectLst/>
                          <a:latin typeface="Arial" panose="020B0604020202020204" pitchFamily="34" charset="0"/>
                          <a:cs typeface="Arial" panose="020B0604020202020204" pitchFamily="34" charset="0"/>
                        </a:rPr>
                        <a:t>Sex</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a:effectLst/>
                          <a:latin typeface="Arial" panose="020B0604020202020204" pitchFamily="34" charset="0"/>
                          <a:cs typeface="Arial" panose="020B0604020202020204" pitchFamily="34" charset="0"/>
                        </a:rPr>
                        <a:t>Male</a:t>
                      </a:r>
                    </a:p>
                    <a:p>
                      <a:pPr marL="0" marR="0" algn="r">
                        <a:spcBef>
                          <a:spcPts val="0"/>
                        </a:spcBef>
                        <a:spcAft>
                          <a:spcPts val="0"/>
                        </a:spcAft>
                      </a:pPr>
                      <a:r>
                        <a:rPr lang="en-US" sz="2000">
                          <a:effectLst/>
                          <a:latin typeface="Arial" panose="020B0604020202020204" pitchFamily="34" charset="0"/>
                          <a:cs typeface="Arial" panose="020B0604020202020204" pitchFamily="34" charset="0"/>
                        </a:rPr>
                        <a:t>Female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16 (50%)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16 (50%)</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a:effectLst/>
                          <a:latin typeface="Arial" panose="020B0604020202020204" pitchFamily="34" charset="0"/>
                          <a:cs typeface="Arial" panose="020B0604020202020204" pitchFamily="34" charset="0"/>
                        </a:rPr>
                        <a:t>4 (33.3%)</a:t>
                      </a:r>
                    </a:p>
                    <a:p>
                      <a:pPr marL="0" marR="0" algn="r">
                        <a:spcBef>
                          <a:spcPts val="0"/>
                        </a:spcBef>
                        <a:spcAft>
                          <a:spcPts val="0"/>
                        </a:spcAft>
                      </a:pPr>
                      <a:r>
                        <a:rPr lang="en-US" sz="2000">
                          <a:effectLst/>
                          <a:latin typeface="Arial" panose="020B0604020202020204" pitchFamily="34" charset="0"/>
                          <a:cs typeface="Arial" panose="020B0604020202020204" pitchFamily="34" charset="0"/>
                        </a:rPr>
                        <a:t>8 (66.7%)</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2000" dirty="0">
                          <a:effectLst/>
                          <a:latin typeface="Arial" panose="020B0604020202020204" pitchFamily="34" charset="0"/>
                          <a:cs typeface="Arial" panose="020B0604020202020204" pitchFamily="34" charset="0"/>
                        </a:rPr>
                        <a:t>4 (66.7%)</a:t>
                      </a:r>
                    </a:p>
                    <a:p>
                      <a:pPr marL="0" marR="0">
                        <a:spcBef>
                          <a:spcPts val="0"/>
                        </a:spcBef>
                        <a:spcAft>
                          <a:spcPts val="0"/>
                        </a:spcAft>
                      </a:pPr>
                      <a:r>
                        <a:rPr lang="en-US" sz="2000" dirty="0">
                          <a:effectLst/>
                          <a:latin typeface="Arial" panose="020B0604020202020204" pitchFamily="34" charset="0"/>
                          <a:cs typeface="Arial" panose="020B0604020202020204" pitchFamily="34" charset="0"/>
                        </a:rPr>
                        <a:t>2 (33.3%)</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18369841"/>
                  </a:ext>
                </a:extLst>
              </a:tr>
              <a:tr h="1423107">
                <a:tc>
                  <a:txBody>
                    <a:bodyPr/>
                    <a:lstStyle/>
                    <a:p>
                      <a:pPr marL="0" marR="0">
                        <a:spcBef>
                          <a:spcPts val="0"/>
                        </a:spcBef>
                        <a:spcAft>
                          <a:spcPts val="0"/>
                        </a:spcAft>
                      </a:pPr>
                      <a:r>
                        <a:rPr lang="en-US" sz="2000" dirty="0">
                          <a:effectLst/>
                          <a:latin typeface="Arial" panose="020B0604020202020204" pitchFamily="34" charset="0"/>
                          <a:cs typeface="Arial" panose="020B0604020202020204" pitchFamily="34" charset="0"/>
                        </a:rPr>
                        <a:t>Age when deceased</a:t>
                      </a:r>
                    </a:p>
                    <a:p>
                      <a:pPr marL="0" marR="0">
                        <a:spcBef>
                          <a:spcPts val="0"/>
                        </a:spcBef>
                        <a:spcAft>
                          <a:spcPts val="0"/>
                        </a:spcAft>
                      </a:pPr>
                      <a:r>
                        <a:rPr lang="en-US" sz="20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Neonates: 0 to &lt;1 month </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Infants: 1 to &lt;24 months </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Children: 2 to 12 years</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Adolescent: 13 to 21 years</a:t>
                      </a:r>
                    </a:p>
                    <a:p>
                      <a:pPr marL="0" marR="0" algn="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Unknown</a:t>
                      </a: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0 (0.0%)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15 (46.9%)</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8 (25.0%)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7 (21.9%)</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2 (6.2%)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a:effectLst/>
                          <a:latin typeface="Arial" panose="020B0604020202020204" pitchFamily="34" charset="0"/>
                          <a:cs typeface="Arial" panose="020B0604020202020204" pitchFamily="34" charset="0"/>
                        </a:rPr>
                        <a:t>0 (0.0%)</a:t>
                      </a:r>
                    </a:p>
                    <a:p>
                      <a:pPr marL="0" marR="0" algn="r">
                        <a:spcBef>
                          <a:spcPts val="0"/>
                        </a:spcBef>
                        <a:spcAft>
                          <a:spcPts val="0"/>
                        </a:spcAft>
                      </a:pPr>
                      <a:r>
                        <a:rPr lang="en-US" sz="2000">
                          <a:effectLst/>
                          <a:latin typeface="Arial" panose="020B0604020202020204" pitchFamily="34" charset="0"/>
                          <a:cs typeface="Arial" panose="020B0604020202020204" pitchFamily="34" charset="0"/>
                        </a:rPr>
                        <a:t>7 (58.3%)</a:t>
                      </a:r>
                    </a:p>
                    <a:p>
                      <a:pPr marL="0" marR="0" algn="r">
                        <a:spcBef>
                          <a:spcPts val="0"/>
                        </a:spcBef>
                        <a:spcAft>
                          <a:spcPts val="0"/>
                        </a:spcAft>
                      </a:pPr>
                      <a:r>
                        <a:rPr lang="en-US" sz="2000">
                          <a:effectLst/>
                          <a:latin typeface="Arial" panose="020B0604020202020204" pitchFamily="34" charset="0"/>
                          <a:cs typeface="Arial" panose="020B0604020202020204" pitchFamily="34" charset="0"/>
                        </a:rPr>
                        <a:t>2 (16.7%)</a:t>
                      </a:r>
                    </a:p>
                    <a:p>
                      <a:pPr marL="0" marR="0" algn="r">
                        <a:spcBef>
                          <a:spcPts val="0"/>
                        </a:spcBef>
                        <a:spcAft>
                          <a:spcPts val="0"/>
                        </a:spcAft>
                      </a:pPr>
                      <a:r>
                        <a:rPr lang="en-US" sz="2000">
                          <a:effectLst/>
                          <a:latin typeface="Arial" panose="020B0604020202020204" pitchFamily="34" charset="0"/>
                          <a:cs typeface="Arial" panose="020B0604020202020204" pitchFamily="34" charset="0"/>
                        </a:rPr>
                        <a:t>3 (25.0%)</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0 (0.0%)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5 (83.3%)</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1 (16.7%)</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0 (0.0%)</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5301661"/>
                  </a:ext>
                </a:extLst>
              </a:tr>
              <a:tr h="1067330">
                <a:tc>
                  <a:txBody>
                    <a:bodyPr/>
                    <a:lstStyle/>
                    <a:p>
                      <a:pPr marL="0" marR="0">
                        <a:spcBef>
                          <a:spcPts val="0"/>
                        </a:spcBef>
                        <a:spcAft>
                          <a:spcPts val="0"/>
                        </a:spcAft>
                      </a:pPr>
                      <a:r>
                        <a:rPr lang="en-US" sz="2000" dirty="0">
                          <a:effectLst/>
                          <a:latin typeface="Arial" panose="020B0604020202020204" pitchFamily="34" charset="0"/>
                          <a:cs typeface="Arial" panose="020B0604020202020204" pitchFamily="34" charset="0"/>
                        </a:rPr>
                        <a:t>Race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White</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Non-white minorities</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Unknown</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21 (65.6%)</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9 (28.1%)</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2 (6.3%)</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a:effectLst/>
                          <a:latin typeface="Arial" panose="020B0604020202020204" pitchFamily="34" charset="0"/>
                          <a:cs typeface="Arial" panose="020B0604020202020204" pitchFamily="34" charset="0"/>
                        </a:rPr>
                        <a:t>7 (58.3%)</a:t>
                      </a:r>
                    </a:p>
                    <a:p>
                      <a:pPr marL="0" marR="0" algn="r">
                        <a:spcBef>
                          <a:spcPts val="0"/>
                        </a:spcBef>
                        <a:spcAft>
                          <a:spcPts val="0"/>
                        </a:spcAft>
                      </a:pPr>
                      <a:r>
                        <a:rPr lang="en-US" sz="2000">
                          <a:effectLst/>
                          <a:latin typeface="Arial" panose="020B0604020202020204" pitchFamily="34" charset="0"/>
                          <a:cs typeface="Arial" panose="020B0604020202020204" pitchFamily="34" charset="0"/>
                        </a:rPr>
                        <a:t>3 (25.0%)</a:t>
                      </a:r>
                    </a:p>
                    <a:p>
                      <a:pPr marL="0" marR="0" algn="r">
                        <a:spcBef>
                          <a:spcPts val="0"/>
                        </a:spcBef>
                        <a:spcAft>
                          <a:spcPts val="0"/>
                        </a:spcAft>
                      </a:pPr>
                      <a:r>
                        <a:rPr lang="en-US" sz="2000">
                          <a:effectLst/>
                          <a:latin typeface="Arial" panose="020B0604020202020204" pitchFamily="34" charset="0"/>
                          <a:cs typeface="Arial" panose="020B0604020202020204" pitchFamily="34" charset="0"/>
                        </a:rPr>
                        <a:t>2 (16.7%)</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4 (66.7%)</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2 (33.3%)</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0 (0.0%)</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0504001"/>
                  </a:ext>
                </a:extLst>
              </a:tr>
              <a:tr h="711553">
                <a:tc>
                  <a:txBody>
                    <a:bodyPr/>
                    <a:lstStyle/>
                    <a:p>
                      <a:pPr marL="0" marR="0">
                        <a:spcBef>
                          <a:spcPts val="0"/>
                        </a:spcBef>
                        <a:spcAft>
                          <a:spcPts val="0"/>
                        </a:spcAft>
                      </a:pPr>
                      <a:r>
                        <a:rPr lang="en-US" sz="2000" dirty="0">
                          <a:effectLst/>
                          <a:latin typeface="Arial" panose="020B0604020202020204" pitchFamily="34" charset="0"/>
                          <a:cs typeface="Arial" panose="020B0604020202020204" pitchFamily="34" charset="0"/>
                        </a:rPr>
                        <a:t>Insurance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a:effectLst/>
                          <a:latin typeface="Arial" panose="020B0604020202020204" pitchFamily="34" charset="0"/>
                          <a:cs typeface="Arial" panose="020B0604020202020204" pitchFamily="34" charset="0"/>
                        </a:rPr>
                        <a:t>Public</a:t>
                      </a:r>
                    </a:p>
                    <a:p>
                      <a:pPr marL="0" marR="0" algn="r">
                        <a:spcBef>
                          <a:spcPts val="0"/>
                        </a:spcBef>
                        <a:spcAft>
                          <a:spcPts val="0"/>
                        </a:spcAft>
                      </a:pPr>
                      <a:r>
                        <a:rPr lang="en-US" sz="2000">
                          <a:effectLst/>
                          <a:latin typeface="Arial" panose="020B0604020202020204" pitchFamily="34" charset="0"/>
                          <a:cs typeface="Arial" panose="020B0604020202020204" pitchFamily="34" charset="0"/>
                        </a:rPr>
                        <a:t>Private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20 (62.5%)</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12 (37.5%)</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6 (50.0%)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6 (60.0%)</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a:effectLst/>
                          <a:latin typeface="Arial" panose="020B0604020202020204" pitchFamily="34" charset="0"/>
                          <a:cs typeface="Arial" panose="020B0604020202020204" pitchFamily="34" charset="0"/>
                        </a:rPr>
                        <a:t>5 (83.3%)</a:t>
                      </a:r>
                    </a:p>
                    <a:p>
                      <a:pPr marL="0" marR="0" algn="r">
                        <a:spcBef>
                          <a:spcPts val="0"/>
                        </a:spcBef>
                        <a:spcAft>
                          <a:spcPts val="0"/>
                        </a:spcAft>
                      </a:pPr>
                      <a:r>
                        <a:rPr lang="en-US" sz="2000">
                          <a:effectLst/>
                          <a:latin typeface="Arial" panose="020B0604020202020204" pitchFamily="34" charset="0"/>
                          <a:cs typeface="Arial" panose="020B0604020202020204" pitchFamily="34" charset="0"/>
                        </a:rPr>
                        <a:t>1 (16.7%)</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36884154"/>
                  </a:ext>
                </a:extLst>
              </a:tr>
              <a:tr h="1067330">
                <a:tc>
                  <a:txBody>
                    <a:bodyPr/>
                    <a:lstStyle/>
                    <a:p>
                      <a:pPr marL="0" marR="0">
                        <a:spcBef>
                          <a:spcPts val="0"/>
                        </a:spcBef>
                        <a:spcAft>
                          <a:spcPts val="0"/>
                        </a:spcAft>
                      </a:pPr>
                      <a:r>
                        <a:rPr lang="en-US" sz="2000">
                          <a:effectLst/>
                          <a:latin typeface="Arial" panose="020B0604020202020204" pitchFamily="34" charset="0"/>
                          <a:cs typeface="Arial" panose="020B0604020202020204" pitchFamily="34" charset="0"/>
                        </a:rPr>
                        <a:t>Miles from hospital</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0-50 miles</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51-100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101+</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12 (37.5%)</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9 (28.1%)</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11 (34.4%)</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2 (16.7%)</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3 (25.0%)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7 (58.3%)</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a:effectLst/>
                          <a:latin typeface="Arial" panose="020B0604020202020204" pitchFamily="34" charset="0"/>
                          <a:cs typeface="Arial" panose="020B0604020202020204" pitchFamily="34" charset="0"/>
                        </a:rPr>
                        <a:t>2 (33.3%)</a:t>
                      </a:r>
                    </a:p>
                    <a:p>
                      <a:pPr marL="0" marR="0" algn="r">
                        <a:spcBef>
                          <a:spcPts val="0"/>
                        </a:spcBef>
                        <a:spcAft>
                          <a:spcPts val="0"/>
                        </a:spcAft>
                      </a:pPr>
                      <a:r>
                        <a:rPr lang="en-US" sz="2000">
                          <a:effectLst/>
                          <a:latin typeface="Arial" panose="020B0604020202020204" pitchFamily="34" charset="0"/>
                          <a:cs typeface="Arial" panose="020B0604020202020204" pitchFamily="34" charset="0"/>
                        </a:rPr>
                        <a:t>1 (16.7%)</a:t>
                      </a:r>
                    </a:p>
                    <a:p>
                      <a:pPr marL="0" marR="0" algn="r">
                        <a:spcBef>
                          <a:spcPts val="0"/>
                        </a:spcBef>
                        <a:spcAft>
                          <a:spcPts val="0"/>
                        </a:spcAft>
                      </a:pPr>
                      <a:r>
                        <a:rPr lang="en-US" sz="2000">
                          <a:effectLst/>
                          <a:latin typeface="Arial" panose="020B0604020202020204" pitchFamily="34" charset="0"/>
                          <a:cs typeface="Arial" panose="020B0604020202020204" pitchFamily="34" charset="0"/>
                        </a:rPr>
                        <a:t>3 (50.0%)</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374003887"/>
                  </a:ext>
                </a:extLst>
              </a:tr>
              <a:tr h="711553">
                <a:tc>
                  <a:txBody>
                    <a:bodyPr/>
                    <a:lstStyle/>
                    <a:p>
                      <a:pPr marL="0" marR="0">
                        <a:spcBef>
                          <a:spcPts val="0"/>
                        </a:spcBef>
                        <a:spcAft>
                          <a:spcPts val="0"/>
                        </a:spcAft>
                      </a:pPr>
                      <a:r>
                        <a:rPr lang="en-US" sz="2000">
                          <a:effectLst/>
                          <a:latin typeface="Arial" panose="020B0604020202020204" pitchFamily="34" charset="0"/>
                          <a:cs typeface="Arial" panose="020B0604020202020204" pitchFamily="34" charset="0"/>
                        </a:rPr>
                        <a:t>Social work utilization</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No</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Yes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a:effectLst/>
                          <a:latin typeface="Arial" panose="020B0604020202020204" pitchFamily="34" charset="0"/>
                          <a:cs typeface="Arial" panose="020B0604020202020204" pitchFamily="34" charset="0"/>
                        </a:rPr>
                        <a:t>3 (9.4%)</a:t>
                      </a:r>
                    </a:p>
                    <a:p>
                      <a:pPr marL="0" marR="0" algn="r">
                        <a:spcBef>
                          <a:spcPts val="0"/>
                        </a:spcBef>
                        <a:spcAft>
                          <a:spcPts val="0"/>
                        </a:spcAft>
                      </a:pPr>
                      <a:r>
                        <a:rPr lang="en-US" sz="2000">
                          <a:effectLst/>
                          <a:latin typeface="Arial" panose="020B0604020202020204" pitchFamily="34" charset="0"/>
                          <a:cs typeface="Arial" panose="020B0604020202020204" pitchFamily="34" charset="0"/>
                        </a:rPr>
                        <a:t>29 (90.6%)</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3 (25.0%)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9 (75.0%)</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a:effectLst/>
                          <a:latin typeface="Arial" panose="020B0604020202020204" pitchFamily="34" charset="0"/>
                          <a:cs typeface="Arial" panose="020B0604020202020204" pitchFamily="34" charset="0"/>
                        </a:rPr>
                        <a:t>0 (0.0%)</a:t>
                      </a:r>
                    </a:p>
                    <a:p>
                      <a:pPr marL="0" marR="0" algn="r">
                        <a:spcBef>
                          <a:spcPts val="0"/>
                        </a:spcBef>
                        <a:spcAft>
                          <a:spcPts val="0"/>
                        </a:spcAft>
                      </a:pPr>
                      <a:r>
                        <a:rPr lang="en-US" sz="2000">
                          <a:effectLst/>
                          <a:latin typeface="Arial" panose="020B0604020202020204" pitchFamily="34" charset="0"/>
                          <a:cs typeface="Arial" panose="020B0604020202020204" pitchFamily="34" charset="0"/>
                        </a:rPr>
                        <a:t>6 (100%)</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37337325"/>
                  </a:ext>
                </a:extLst>
              </a:tr>
              <a:tr h="1423107">
                <a:tc>
                  <a:txBody>
                    <a:bodyPr/>
                    <a:lstStyle/>
                    <a:p>
                      <a:pPr marL="0" marR="0">
                        <a:spcBef>
                          <a:spcPts val="0"/>
                        </a:spcBef>
                        <a:spcAft>
                          <a:spcPts val="0"/>
                        </a:spcAft>
                      </a:pPr>
                      <a:r>
                        <a:rPr lang="en-US" sz="2000" dirty="0">
                          <a:effectLst/>
                          <a:latin typeface="Arial" panose="020B0604020202020204" pitchFamily="34" charset="0"/>
                          <a:cs typeface="Arial" panose="020B0604020202020204" pitchFamily="34" charset="0"/>
                        </a:rPr>
                        <a:t>No shows to outpatient clinic appointments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≤25 % No Shows</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&gt;25% No Shows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i="1" dirty="0">
                          <a:effectLst/>
                          <a:latin typeface="Arial" panose="020B0604020202020204" pitchFamily="34" charset="0"/>
                          <a:cs typeface="Arial" panose="020B0604020202020204" pitchFamily="34" charset="0"/>
                        </a:rPr>
                        <a:t>n=26</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16 (61.5%)</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10 (38.5%)</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3133838" rtl="0" eaLnBrk="1" fontAlgn="auto" latinLnBrk="0" hangingPunct="1">
                        <a:lnSpc>
                          <a:spcPct val="100000"/>
                        </a:lnSpc>
                        <a:spcBef>
                          <a:spcPts val="0"/>
                        </a:spcBef>
                        <a:spcAft>
                          <a:spcPts val="0"/>
                        </a:spcAft>
                        <a:buClrTx/>
                        <a:buSzTx/>
                        <a:buFontTx/>
                        <a:buNone/>
                        <a:tabLst/>
                        <a:defRPr/>
                      </a:pPr>
                      <a:r>
                        <a:rPr lang="en-US" sz="2000" dirty="0">
                          <a:effectLst/>
                          <a:latin typeface="Arial" panose="020B0604020202020204" pitchFamily="34" charset="0"/>
                          <a:cs typeface="Arial" panose="020B0604020202020204" pitchFamily="34" charset="0"/>
                        </a:rPr>
                        <a:t>–</a:t>
                      </a:r>
                    </a:p>
                    <a:p>
                      <a:pPr marL="0" marR="0" algn="r">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i="1" dirty="0">
                          <a:effectLst/>
                          <a:latin typeface="Arial" panose="020B0604020202020204" pitchFamily="34" charset="0"/>
                          <a:cs typeface="Arial" panose="020B0604020202020204" pitchFamily="34" charset="0"/>
                        </a:rPr>
                        <a:t>n=5</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2 (40.0%)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3 (60.0%)</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0293608"/>
                  </a:ext>
                </a:extLst>
              </a:tr>
              <a:tr h="1778883">
                <a:tc>
                  <a:txBody>
                    <a:bodyPr/>
                    <a:lstStyle/>
                    <a:p>
                      <a:pPr marL="0" marR="0">
                        <a:spcBef>
                          <a:spcPts val="0"/>
                        </a:spcBef>
                        <a:spcAft>
                          <a:spcPts val="0"/>
                        </a:spcAft>
                      </a:pPr>
                      <a:r>
                        <a:rPr lang="en-US" sz="2000" dirty="0">
                          <a:effectLst/>
                          <a:latin typeface="Arial" panose="020B0604020202020204" pitchFamily="34" charset="0"/>
                          <a:cs typeface="Arial" panose="020B0604020202020204" pitchFamily="34" charset="0"/>
                        </a:rPr>
                        <a:t>ASA class  at the time of tracheostomy</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ASA 1</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ASA 2</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ASA 3</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ASA 4</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ASA 5</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a:effectLst/>
                          <a:latin typeface="Arial" panose="020B0604020202020204" pitchFamily="34" charset="0"/>
                          <a:cs typeface="Arial" panose="020B0604020202020204" pitchFamily="34" charset="0"/>
                        </a:rPr>
                        <a:t>0 (0%)</a:t>
                      </a:r>
                    </a:p>
                    <a:p>
                      <a:pPr marL="0" marR="0" algn="r">
                        <a:spcBef>
                          <a:spcPts val="0"/>
                        </a:spcBef>
                        <a:spcAft>
                          <a:spcPts val="0"/>
                        </a:spcAft>
                      </a:pPr>
                      <a:r>
                        <a:rPr lang="en-US" sz="2000">
                          <a:effectLst/>
                          <a:latin typeface="Arial" panose="020B0604020202020204" pitchFamily="34" charset="0"/>
                          <a:cs typeface="Arial" panose="020B0604020202020204" pitchFamily="34" charset="0"/>
                        </a:rPr>
                        <a:t>0 (0%)</a:t>
                      </a:r>
                    </a:p>
                    <a:p>
                      <a:pPr marL="0" marR="0" algn="r">
                        <a:spcBef>
                          <a:spcPts val="0"/>
                        </a:spcBef>
                        <a:spcAft>
                          <a:spcPts val="0"/>
                        </a:spcAft>
                      </a:pPr>
                      <a:r>
                        <a:rPr lang="en-US" sz="2000">
                          <a:effectLst/>
                          <a:latin typeface="Arial" panose="020B0604020202020204" pitchFamily="34" charset="0"/>
                          <a:cs typeface="Arial" panose="020B0604020202020204" pitchFamily="34" charset="0"/>
                        </a:rPr>
                        <a:t>12 (37.5%)</a:t>
                      </a:r>
                    </a:p>
                    <a:p>
                      <a:pPr marL="0" marR="0" algn="r">
                        <a:spcBef>
                          <a:spcPts val="0"/>
                        </a:spcBef>
                        <a:spcAft>
                          <a:spcPts val="0"/>
                        </a:spcAft>
                      </a:pPr>
                      <a:r>
                        <a:rPr lang="en-US" sz="2000">
                          <a:effectLst/>
                          <a:latin typeface="Arial" panose="020B0604020202020204" pitchFamily="34" charset="0"/>
                          <a:cs typeface="Arial" panose="020B0604020202020204" pitchFamily="34" charset="0"/>
                        </a:rPr>
                        <a:t>20 (62.5%)</a:t>
                      </a:r>
                    </a:p>
                    <a:p>
                      <a:pPr marL="0" marR="0" algn="r">
                        <a:spcBef>
                          <a:spcPts val="0"/>
                        </a:spcBef>
                        <a:spcAft>
                          <a:spcPts val="0"/>
                        </a:spcAft>
                      </a:pPr>
                      <a:r>
                        <a:rPr lang="en-US" sz="2000">
                          <a:effectLst/>
                          <a:latin typeface="Arial" panose="020B0604020202020204" pitchFamily="34" charset="0"/>
                          <a:cs typeface="Arial" panose="020B0604020202020204" pitchFamily="34" charset="0"/>
                        </a:rPr>
                        <a:t>0 (0%)</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0 (0%)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0 (0%)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2 (16.7%)</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10 (83.3%)</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0 (0.0%)</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0 (0%)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0 (0%)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3 (50.0%)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3 (50.0%)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0 (0.0%)</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60246941"/>
                  </a:ext>
                </a:extLst>
              </a:tr>
              <a:tr h="2134660">
                <a:tc>
                  <a:txBody>
                    <a:bodyPr/>
                    <a:lstStyle/>
                    <a:p>
                      <a:pPr marL="0" marR="0">
                        <a:spcBef>
                          <a:spcPts val="0"/>
                        </a:spcBef>
                        <a:spcAft>
                          <a:spcPts val="0"/>
                        </a:spcAft>
                      </a:pPr>
                      <a:r>
                        <a:rPr lang="en-US" sz="2000" dirty="0">
                          <a:effectLst/>
                          <a:latin typeface="Arial" panose="020B0604020202020204" pitchFamily="34" charset="0"/>
                          <a:cs typeface="Arial" panose="020B0604020202020204" pitchFamily="34" charset="0"/>
                        </a:rPr>
                        <a:t># of ED visits</a:t>
                      </a: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1</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2</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3</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4</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5</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i="1" dirty="0">
                          <a:effectLst/>
                          <a:latin typeface="Arial" panose="020B0604020202020204" pitchFamily="34" charset="0"/>
                          <a:cs typeface="Arial" panose="020B0604020202020204" pitchFamily="34" charset="0"/>
                        </a:rPr>
                        <a:t>n=19</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7 (36.8.4%)</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5 (15.8%)</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3 (15.8%)</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3 (15.8%)</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0 (0%)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1 (5.3%)</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cs typeface="Arial" panose="020B0604020202020204" pitchFamily="34" charset="0"/>
                        </a:rPr>
                        <a:t>–</a:t>
                      </a:r>
                    </a:p>
                    <a:p>
                      <a:pPr marL="0" marR="0" algn="ctr">
                        <a:spcBef>
                          <a:spcPts val="0"/>
                        </a:spcBef>
                        <a:spcAft>
                          <a:spcPts val="0"/>
                        </a:spcAft>
                      </a:pPr>
                      <a:r>
                        <a:rPr lang="en-US" sz="20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2000" dirty="0">
                          <a:effectLst/>
                          <a:latin typeface="Arial" panose="020B0604020202020204" pitchFamily="34" charset="0"/>
                          <a:cs typeface="Arial" panose="020B0604020202020204" pitchFamily="34" charset="0"/>
                        </a:rPr>
                        <a:t>1 (16.7%)</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3 (50.0%)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1 (16.7%)</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1 (16.7%)</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0 (0.0%)</a:t>
                      </a:r>
                    </a:p>
                    <a:p>
                      <a:pPr marL="0" marR="0" algn="r">
                        <a:spcBef>
                          <a:spcPts val="0"/>
                        </a:spcBef>
                        <a:spcAft>
                          <a:spcPts val="0"/>
                        </a:spcAft>
                      </a:pPr>
                      <a:r>
                        <a:rPr lang="en-US" sz="2000" dirty="0">
                          <a:effectLst/>
                          <a:latin typeface="Arial" panose="020B0604020202020204" pitchFamily="34" charset="0"/>
                          <a:cs typeface="Arial" panose="020B0604020202020204" pitchFamily="34" charset="0"/>
                        </a:rPr>
                        <a:t>0 (0.0%)</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1690574"/>
                  </a:ext>
                </a:extLst>
              </a:tr>
            </a:tbl>
          </a:graphicData>
        </a:graphic>
      </p:graphicFrame>
      <p:sp>
        <p:nvSpPr>
          <p:cNvPr id="54" name="Rectangle 53">
            <a:extLst>
              <a:ext uri="{FF2B5EF4-FFF2-40B4-BE49-F238E27FC236}">
                <a16:creationId xmlns:a16="http://schemas.microsoft.com/office/drawing/2014/main" id="{DD78A6D2-A0FD-4A8C-852E-F4373A136A45}"/>
              </a:ext>
            </a:extLst>
          </p:cNvPr>
          <p:cNvSpPr/>
          <p:nvPr/>
        </p:nvSpPr>
        <p:spPr>
          <a:xfrm>
            <a:off x="12820815" y="24185672"/>
            <a:ext cx="11943656" cy="830997"/>
          </a:xfrm>
          <a:prstGeom prst="rect">
            <a:avLst/>
          </a:prstGeom>
        </p:spPr>
        <p:txBody>
          <a:bodyPr wrap="square">
            <a:spAutoFit/>
          </a:bodyPr>
          <a:lstStyle/>
          <a:p>
            <a:r>
              <a:rPr lang="en-US" sz="2400" dirty="0">
                <a:latin typeface="Arial" panose="020B0604020202020204" pitchFamily="34" charset="0"/>
                <a:ea typeface="Times New Roman" panose="02020603050405020304" pitchFamily="18" charset="0"/>
                <a:cs typeface="Arial" panose="020B0604020202020204" pitchFamily="34" charset="0"/>
              </a:rPr>
              <a:t>Table 2. </a:t>
            </a:r>
            <a:r>
              <a:rPr lang="en-US" sz="2400" dirty="0">
                <a:latin typeface="Arial" panose="020B0604020202020204" pitchFamily="34" charset="0"/>
                <a:cs typeface="Arial" panose="020B0604020202020204" pitchFamily="34" charset="0"/>
              </a:rPr>
              <a:t>Characteristics of tracheostomy mortality population </a:t>
            </a:r>
            <a:r>
              <a:rPr lang="en-US" sz="2400" dirty="0">
                <a:latin typeface="Arial" panose="020B0604020202020204" pitchFamily="34" charset="0"/>
                <a:ea typeface="Times New Roman" panose="02020603050405020304" pitchFamily="18" charset="0"/>
                <a:cs typeface="Arial" panose="020B0604020202020204" pitchFamily="34" charset="0"/>
              </a:rPr>
              <a:t>at UPMC CHP from </a:t>
            </a:r>
          </a:p>
          <a:p>
            <a:r>
              <a:rPr lang="en-US" sz="2400" dirty="0">
                <a:latin typeface="Arial" panose="020B0604020202020204" pitchFamily="34" charset="0"/>
                <a:ea typeface="Times New Roman" panose="02020603050405020304" pitchFamily="18" charset="0"/>
                <a:cs typeface="Arial" panose="020B0604020202020204" pitchFamily="34" charset="0"/>
              </a:rPr>
              <a:t>2015-2016.</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437DD6DF-E683-4056-9D20-9B175BAB0F58}"/>
              </a:ext>
            </a:extLst>
          </p:cNvPr>
          <p:cNvPicPr>
            <a:picLocks noChangeAspect="1"/>
          </p:cNvPicPr>
          <p:nvPr/>
        </p:nvPicPr>
        <p:blipFill rotWithShape="1">
          <a:blip r:embed="rId7"/>
          <a:srcRect l="7769" t="22728" r="40300" b="-1"/>
          <a:stretch/>
        </p:blipFill>
        <p:spPr>
          <a:xfrm>
            <a:off x="24805243" y="3823629"/>
            <a:ext cx="6951519" cy="6743417"/>
          </a:xfrm>
          <a:prstGeom prst="rect">
            <a:avLst/>
          </a:prstGeom>
        </p:spPr>
      </p:pic>
      <p:sp>
        <p:nvSpPr>
          <p:cNvPr id="38" name="TextBox 37">
            <a:extLst>
              <a:ext uri="{FF2B5EF4-FFF2-40B4-BE49-F238E27FC236}">
                <a16:creationId xmlns:a16="http://schemas.microsoft.com/office/drawing/2014/main" id="{7D8915B9-C58E-438F-8D5E-6763F8D9CA1C}"/>
              </a:ext>
            </a:extLst>
          </p:cNvPr>
          <p:cNvSpPr txBox="1"/>
          <p:nvPr/>
        </p:nvSpPr>
        <p:spPr>
          <a:xfrm>
            <a:off x="820092" y="26025006"/>
            <a:ext cx="4177858" cy="1785104"/>
          </a:xfrm>
          <a:prstGeom prst="rect">
            <a:avLst/>
          </a:prstGeom>
          <a:noFill/>
        </p:spPr>
        <p:txBody>
          <a:bodyPr wrap="square" rtlCol="0">
            <a:spAutoFit/>
          </a:bodyPr>
          <a:lstStyle/>
          <a:p>
            <a:r>
              <a:rPr lang="en-US" sz="1400" dirty="0">
                <a:solidFill>
                  <a:schemeClr val="bg1"/>
                </a:solidFill>
                <a:latin typeface="Arial" panose="020B0604020202020204" pitchFamily="34" charset="0"/>
                <a:cs typeface="Arial" panose="020B0604020202020204" pitchFamily="34" charset="0"/>
              </a:rPr>
              <a:t>Allison B.J. Tobey, MD</a:t>
            </a:r>
          </a:p>
          <a:p>
            <a:r>
              <a:rPr lang="en-US" sz="1400" dirty="0">
                <a:solidFill>
                  <a:schemeClr val="bg1"/>
                </a:solidFill>
                <a:latin typeface="Arial" panose="020B0604020202020204" pitchFamily="34" charset="0"/>
                <a:cs typeface="Arial" panose="020B0604020202020204" pitchFamily="34" charset="0"/>
              </a:rPr>
              <a:t>UPMC Children’s Hospital of Pittsburgh</a:t>
            </a:r>
          </a:p>
          <a:p>
            <a:r>
              <a:rPr lang="en-US" sz="1400" dirty="0">
                <a:solidFill>
                  <a:schemeClr val="bg1"/>
                </a:solidFill>
                <a:latin typeface="Arial" panose="020B0604020202020204" pitchFamily="34" charset="0"/>
                <a:cs typeface="Arial" panose="020B0604020202020204" pitchFamily="34" charset="0"/>
              </a:rPr>
              <a:t>Department of Pediatric Otolaryngology</a:t>
            </a:r>
          </a:p>
          <a:p>
            <a:r>
              <a:rPr lang="en-US" sz="1400" dirty="0">
                <a:solidFill>
                  <a:schemeClr val="bg1"/>
                </a:solidFill>
                <a:latin typeface="Arial" panose="020B0604020202020204" pitchFamily="34" charset="0"/>
                <a:cs typeface="Arial" panose="020B0604020202020204" pitchFamily="34" charset="0"/>
              </a:rPr>
              <a:t>4401 Penn Avenue</a:t>
            </a:r>
          </a:p>
          <a:p>
            <a:r>
              <a:rPr lang="en-US" sz="1400" dirty="0">
                <a:solidFill>
                  <a:schemeClr val="bg1"/>
                </a:solidFill>
                <a:latin typeface="Arial" panose="020B0604020202020204" pitchFamily="34" charset="0"/>
                <a:cs typeface="Arial" panose="020B0604020202020204" pitchFamily="34" charset="0"/>
              </a:rPr>
              <a:t>Faculty Pavilion, 7</a:t>
            </a:r>
            <a:r>
              <a:rPr lang="en-US" sz="1400" baseline="30000" dirty="0">
                <a:solidFill>
                  <a:schemeClr val="bg1"/>
                </a:solidFill>
                <a:latin typeface="Arial" panose="020B0604020202020204" pitchFamily="34" charset="0"/>
                <a:cs typeface="Arial" panose="020B0604020202020204" pitchFamily="34" charset="0"/>
              </a:rPr>
              <a:t>th</a:t>
            </a:r>
            <a:r>
              <a:rPr lang="en-US" sz="1400" dirty="0">
                <a:solidFill>
                  <a:schemeClr val="bg1"/>
                </a:solidFill>
                <a:latin typeface="Arial" panose="020B0604020202020204" pitchFamily="34" charset="0"/>
                <a:cs typeface="Arial" panose="020B0604020202020204" pitchFamily="34" charset="0"/>
              </a:rPr>
              <a:t> Floor</a:t>
            </a:r>
          </a:p>
          <a:p>
            <a:r>
              <a:rPr lang="en-US" sz="1400" dirty="0">
                <a:solidFill>
                  <a:schemeClr val="bg1"/>
                </a:solidFill>
                <a:latin typeface="Arial" panose="020B0604020202020204" pitchFamily="34" charset="0"/>
                <a:cs typeface="Arial" panose="020B0604020202020204" pitchFamily="34" charset="0"/>
              </a:rPr>
              <a:t>Pittsburgh, PA 15224</a:t>
            </a:r>
          </a:p>
          <a:p>
            <a:r>
              <a:rPr lang="en-US" sz="1400" dirty="0">
                <a:solidFill>
                  <a:schemeClr val="bg1"/>
                </a:solidFill>
                <a:latin typeface="Arial" panose="020B0604020202020204" pitchFamily="34" charset="0"/>
                <a:cs typeface="Arial" panose="020B0604020202020204" pitchFamily="34" charset="0"/>
              </a:rPr>
              <a:t>Email: </a:t>
            </a:r>
            <a:r>
              <a:rPr lang="en-US" sz="1400" dirty="0">
                <a:solidFill>
                  <a:schemeClr val="bg1"/>
                </a:solidFill>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allison.tobey@chp.edu</a:t>
            </a:r>
            <a:r>
              <a:rPr lang="en-US" sz="1400" dirty="0">
                <a:solidFill>
                  <a:schemeClr val="bg1"/>
                </a:solidFill>
                <a:latin typeface="Arial" panose="020B0604020202020204" pitchFamily="34" charset="0"/>
                <a:cs typeface="Arial" panose="020B0604020202020204" pitchFamily="34" charset="0"/>
              </a:rPr>
              <a:t> </a:t>
            </a:r>
          </a:p>
          <a:p>
            <a:endParaRPr lang="en-US" sz="1200" dirty="0">
              <a:solidFill>
                <a:schemeClr val="bg1"/>
              </a:solidFill>
            </a:endParaRPr>
          </a:p>
        </p:txBody>
      </p:sp>
      <p:sp>
        <p:nvSpPr>
          <p:cNvPr id="3" name="Rectangle 2">
            <a:extLst>
              <a:ext uri="{FF2B5EF4-FFF2-40B4-BE49-F238E27FC236}">
                <a16:creationId xmlns:a16="http://schemas.microsoft.com/office/drawing/2014/main" id="{2D476B25-7948-445E-BFD7-3CC561A646E8}"/>
              </a:ext>
            </a:extLst>
          </p:cNvPr>
          <p:cNvSpPr/>
          <p:nvPr/>
        </p:nvSpPr>
        <p:spPr>
          <a:xfrm>
            <a:off x="37393696" y="25242543"/>
            <a:ext cx="12992612" cy="3477875"/>
          </a:xfrm>
          <a:prstGeom prst="rect">
            <a:avLst/>
          </a:prstGeom>
        </p:spPr>
        <p:txBody>
          <a:bodyPr wrap="square">
            <a:spAutoFit/>
          </a:bodyPr>
          <a:lstStyle/>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References: </a:t>
            </a:r>
          </a:p>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1. Mahadevan M, Barber C,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Salkeld</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L, Douglas G, Mills N. Pediatric tracheotomy: 17-year review. </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Int J </a:t>
            </a:r>
            <a:r>
              <a:rPr lang="en-US" sz="1100" i="1" dirty="0" err="1">
                <a:solidFill>
                  <a:schemeClr val="bg1"/>
                </a:solidFill>
                <a:latin typeface="Arial" panose="020B0604020202020204" pitchFamily="34" charset="0"/>
                <a:ea typeface="Calibri" panose="020F0502020204030204" pitchFamily="34" charset="0"/>
                <a:cs typeface="Arial" panose="020B0604020202020204" pitchFamily="34" charset="0"/>
              </a:rPr>
              <a:t>Pediatr</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100" i="1" dirty="0" err="1">
                <a:solidFill>
                  <a:schemeClr val="bg1"/>
                </a:solidFill>
                <a:latin typeface="Arial" panose="020B0604020202020204" pitchFamily="34" charset="0"/>
                <a:ea typeface="Calibri" panose="020F0502020204030204" pitchFamily="34" charset="0"/>
                <a:cs typeface="Arial" panose="020B0604020202020204" pitchFamily="34" charset="0"/>
              </a:rPr>
              <a:t>Otorhinolaryngol</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2007;71(12):1829-1835. doi:10.1016/j.ijporl.2007.08.007</a:t>
            </a:r>
          </a:p>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2.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Carr</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MM,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Poje</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CP, Kingston L,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Kielma</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D, Heard C. Complications in Pediatric Tracheostomies. </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The Laryngoscope</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2001;111(11):1925-1928. doi:10.1097/00005537-200111000-00010</a:t>
            </a:r>
          </a:p>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3. McPherson ML,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Shekerdemian</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L, Goldsworthy M, et al. A decade of pediatric tracheostomies: Indications, outcomes, and long-term prognosis. </a:t>
            </a:r>
            <a:r>
              <a:rPr lang="en-US" sz="1100" i="1" dirty="0" err="1">
                <a:solidFill>
                  <a:schemeClr val="bg1"/>
                </a:solidFill>
                <a:latin typeface="Arial" panose="020B0604020202020204" pitchFamily="34" charset="0"/>
                <a:ea typeface="Calibri" panose="020F0502020204030204" pitchFamily="34" charset="0"/>
                <a:cs typeface="Arial" panose="020B0604020202020204" pitchFamily="34" charset="0"/>
              </a:rPr>
              <a:t>Pediatr</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100" i="1" dirty="0" err="1">
                <a:solidFill>
                  <a:schemeClr val="bg1"/>
                </a:solidFill>
                <a:latin typeface="Arial" panose="020B0604020202020204" pitchFamily="34" charset="0"/>
                <a:ea typeface="Calibri" panose="020F0502020204030204" pitchFamily="34" charset="0"/>
                <a:cs typeface="Arial" panose="020B0604020202020204" pitchFamily="34" charset="0"/>
              </a:rPr>
              <a:t>Pulmonol</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2017;52(7):946-953. doi:10.1002/ppul.23657</a:t>
            </a:r>
          </a:p>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4.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Esianor</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BI, Jiang ZY, Diggs P,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Yuksel</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S, Roy S, Huang Z. Pediatric tracheostomies in patients less than 2 years of age: Analysis of complications and long-term follow-up. </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Am J </a:t>
            </a:r>
            <a:r>
              <a:rPr lang="en-US" sz="1100" i="1" dirty="0" err="1">
                <a:solidFill>
                  <a:schemeClr val="bg1"/>
                </a:solidFill>
                <a:latin typeface="Arial" panose="020B0604020202020204" pitchFamily="34" charset="0"/>
                <a:ea typeface="Calibri" panose="020F0502020204030204" pitchFamily="34" charset="0"/>
                <a:cs typeface="Arial" panose="020B0604020202020204" pitchFamily="34" charset="0"/>
              </a:rPr>
              <a:t>Otolaryngol</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2020;41(2):102368. doi:10.1016/j.amjoto.2019.102368</a:t>
            </a:r>
          </a:p>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5.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Dursun</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O,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Ozel</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D. Early and long-term outcome after tracheostomy in children. </a:t>
            </a:r>
            <a:r>
              <a:rPr lang="en-US" sz="1100" i="1" dirty="0" err="1">
                <a:solidFill>
                  <a:schemeClr val="bg1"/>
                </a:solidFill>
                <a:latin typeface="Arial" panose="020B0604020202020204" pitchFamily="34" charset="0"/>
                <a:ea typeface="Calibri" panose="020F0502020204030204" pitchFamily="34" charset="0"/>
                <a:cs typeface="Arial" panose="020B0604020202020204" pitchFamily="34" charset="0"/>
              </a:rPr>
              <a:t>Pediatr</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 Int</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2011;53(2):202-206. doi:10.1111/j.1442-200X.2010.03208.x</a:t>
            </a:r>
          </a:p>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6. Chia AZH, Ng ZM, Pang YX, et al. Epidemiology of Pediatric Tracheostomy and Risk Factors for Poor Outcomes: An 11-Year Single-Center Experience. </a:t>
            </a:r>
            <a:r>
              <a:rPr lang="en-US" sz="1100" i="1" dirty="0" err="1">
                <a:solidFill>
                  <a:schemeClr val="bg1"/>
                </a:solidFill>
                <a:latin typeface="Arial" panose="020B0604020202020204" pitchFamily="34" charset="0"/>
                <a:ea typeface="Calibri" panose="020F0502020204030204" pitchFamily="34" charset="0"/>
                <a:cs typeface="Arial" panose="020B0604020202020204" pitchFamily="34" charset="0"/>
              </a:rPr>
              <a:t>Otolaryngol</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 Neck Surg</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2020;162(1):121-128. doi:10.1177/0194599819887096</a:t>
            </a:r>
          </a:p>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7. Roberts J, Powell J,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Begbie</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J, et al. Pediatric tracheostomy: A large single-center experience. </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The Laryngoscope</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2020;130(5):E375-E380. doi:10.1002/lary.28160</a:t>
            </a:r>
          </a:p>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8. QuickFacts on Pittsburgh, PA. United States Census Bureau. https://www.census.gov/quickfacts/fact/table/pittsburghcitypennsylvania/PST045219. Accessed April 9, 2020.</a:t>
            </a:r>
          </a:p>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9. Watters K, O’Neill M, Zhu H, Graham RJ, Hall M, Berry J. Two-year mortality, complications, and healthcare use in children with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medicaid</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following tracheostomy. </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The Laryngoscope</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2016;126(11):2611-2617. doi:10.1002/lary.25972</a:t>
            </a:r>
          </a:p>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10.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Fonash</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A. The Role of the Medical Social Worker in a Pediatric Aero-Digestive Program. </a:t>
            </a:r>
            <a:r>
              <a:rPr lang="en-US" sz="1100" i="1" dirty="0" err="1">
                <a:solidFill>
                  <a:schemeClr val="bg1"/>
                </a:solidFill>
                <a:latin typeface="Arial" panose="020B0604020202020204" pitchFamily="34" charset="0"/>
                <a:ea typeface="Calibri" panose="020F0502020204030204" pitchFamily="34" charset="0"/>
                <a:cs typeface="Arial" panose="020B0604020202020204" pitchFamily="34" charset="0"/>
              </a:rPr>
              <a:t>Curr</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100" i="1" dirty="0" err="1">
                <a:solidFill>
                  <a:schemeClr val="bg1"/>
                </a:solidFill>
                <a:latin typeface="Arial" panose="020B0604020202020204" pitchFamily="34" charset="0"/>
                <a:ea typeface="Calibri" panose="020F0502020204030204" pitchFamily="34" charset="0"/>
                <a:cs typeface="Arial" panose="020B0604020202020204" pitchFamily="34" charset="0"/>
              </a:rPr>
              <a:t>Probl</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100" i="1" dirty="0" err="1">
                <a:solidFill>
                  <a:schemeClr val="bg1"/>
                </a:solidFill>
                <a:latin typeface="Arial" panose="020B0604020202020204" pitchFamily="34" charset="0"/>
                <a:ea typeface="Calibri" panose="020F0502020204030204" pitchFamily="34" charset="0"/>
                <a:cs typeface="Arial" panose="020B0604020202020204" pitchFamily="34" charset="0"/>
              </a:rPr>
              <a:t>Pediatr</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100" i="1" dirty="0" err="1">
                <a:solidFill>
                  <a:schemeClr val="bg1"/>
                </a:solidFill>
                <a:latin typeface="Arial" panose="020B0604020202020204" pitchFamily="34" charset="0"/>
                <a:ea typeface="Calibri" panose="020F0502020204030204" pitchFamily="34" charset="0"/>
                <a:cs typeface="Arial" panose="020B0604020202020204" pitchFamily="34" charset="0"/>
              </a:rPr>
              <a:t>Adolesc</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 Health Care</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2018;48(4):111-112. doi:10.1016/j.cppeds.2018.03.001</a:t>
            </a:r>
          </a:p>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11. Liu C, Heffernan C,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Saluja</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S, et al. Indications, Hospital Course, and Complexity of Patients Undergoing Tracheostomy at a Tertiary Care Pediatric Hospital. </a:t>
            </a:r>
            <a:r>
              <a:rPr lang="en-US" sz="1100" i="1" dirty="0" err="1">
                <a:solidFill>
                  <a:schemeClr val="bg1"/>
                </a:solidFill>
                <a:latin typeface="Arial" panose="020B0604020202020204" pitchFamily="34" charset="0"/>
                <a:ea typeface="Calibri" panose="020F0502020204030204" pitchFamily="34" charset="0"/>
                <a:cs typeface="Arial" panose="020B0604020202020204" pitchFamily="34" charset="0"/>
              </a:rPr>
              <a:t>Otolaryngol</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 Neck Surg</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2014;151(2):232-239. doi:10.1177/0194599814531731</a:t>
            </a:r>
          </a:p>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12.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Mahida</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JB, Asti L, Boss EF, et al. Tracheostomy Placement in Children Younger Than 2 Years: 30-Day Outcomes Using the National Surgical Quality Improvement Program Pediatric. </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JAMA </a:t>
            </a:r>
            <a:r>
              <a:rPr lang="en-US" sz="1100" i="1" dirty="0" err="1">
                <a:solidFill>
                  <a:schemeClr val="bg1"/>
                </a:solidFill>
                <a:latin typeface="Arial" panose="020B0604020202020204" pitchFamily="34" charset="0"/>
                <a:ea typeface="Calibri" panose="020F0502020204030204" pitchFamily="34" charset="0"/>
                <a:cs typeface="Arial" panose="020B0604020202020204" pitchFamily="34" charset="0"/>
              </a:rPr>
              <a:t>Otolaryngol</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 Neck Surg</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2016;142(3):241-246. doi:10.1001/jamaoto.2015.3302</a:t>
            </a:r>
          </a:p>
          <a:p>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13. </a:t>
            </a:r>
            <a:r>
              <a:rPr lang="en-US" sz="1100" dirty="0" err="1">
                <a:solidFill>
                  <a:schemeClr val="bg1"/>
                </a:solidFill>
                <a:latin typeface="Arial" panose="020B0604020202020204" pitchFamily="34" charset="0"/>
                <a:ea typeface="Calibri" panose="020F0502020204030204" pitchFamily="34" charset="0"/>
                <a:cs typeface="Arial" panose="020B0604020202020204" pitchFamily="34" charset="0"/>
              </a:rPr>
              <a:t>Funamura</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JL, Yuen S, Kawai K, et al. Characterizing mortality in pediatric tracheostomy patients. </a:t>
            </a:r>
            <a:r>
              <a:rPr lang="en-US" sz="1100" i="1" dirty="0">
                <a:solidFill>
                  <a:schemeClr val="bg1"/>
                </a:solidFill>
                <a:latin typeface="Arial" panose="020B0604020202020204" pitchFamily="34" charset="0"/>
                <a:ea typeface="Calibri" panose="020F0502020204030204" pitchFamily="34" charset="0"/>
                <a:cs typeface="Arial" panose="020B0604020202020204" pitchFamily="34" charset="0"/>
              </a:rPr>
              <a:t>The Laryngoscope</a:t>
            </a:r>
            <a:r>
              <a:rPr lang="en-US" sz="1100" dirty="0">
                <a:solidFill>
                  <a:schemeClr val="bg1"/>
                </a:solidFill>
                <a:latin typeface="Arial" panose="020B0604020202020204" pitchFamily="34" charset="0"/>
                <a:ea typeface="Calibri" panose="020F0502020204030204" pitchFamily="34" charset="0"/>
                <a:cs typeface="Arial" panose="020B0604020202020204" pitchFamily="34" charset="0"/>
              </a:rPr>
              <a:t>. 2017;127(7):1701-1706. doi:10.1002/lary.26361</a:t>
            </a:r>
          </a:p>
        </p:txBody>
      </p:sp>
      <p:graphicFrame>
        <p:nvGraphicFramePr>
          <p:cNvPr id="56" name="Diagram 55">
            <a:extLst>
              <a:ext uri="{FF2B5EF4-FFF2-40B4-BE49-F238E27FC236}">
                <a16:creationId xmlns:a16="http://schemas.microsoft.com/office/drawing/2014/main" id="{ECFD4DCB-0D42-1B47-B613-F76031CB26D5}"/>
              </a:ext>
            </a:extLst>
          </p:cNvPr>
          <p:cNvGraphicFramePr/>
          <p:nvPr>
            <p:extLst>
              <p:ext uri="{D42A27DB-BD31-4B8C-83A1-F6EECF244321}">
                <p14:modId xmlns:p14="http://schemas.microsoft.com/office/powerpoint/2010/main" val="738019238"/>
              </p:ext>
            </p:extLst>
          </p:nvPr>
        </p:nvGraphicFramePr>
        <p:xfrm>
          <a:off x="26386971" y="19210755"/>
          <a:ext cx="10325237" cy="5175639"/>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57" name="Graphic 56" descr="Baby">
            <a:extLst>
              <a:ext uri="{FF2B5EF4-FFF2-40B4-BE49-F238E27FC236}">
                <a16:creationId xmlns:a16="http://schemas.microsoft.com/office/drawing/2014/main" id="{0E62E150-7498-8A47-85B0-5369ABFDCD04}"/>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5371391" y="19333832"/>
            <a:ext cx="1053017" cy="1053017"/>
          </a:xfrm>
          <a:prstGeom prst="rect">
            <a:avLst/>
          </a:prstGeom>
        </p:spPr>
      </p:pic>
      <p:pic>
        <p:nvPicPr>
          <p:cNvPr id="58" name="Graphic 57" descr="Daily calendar">
            <a:extLst>
              <a:ext uri="{FF2B5EF4-FFF2-40B4-BE49-F238E27FC236}">
                <a16:creationId xmlns:a16="http://schemas.microsoft.com/office/drawing/2014/main" id="{DDD7DAF8-7738-E141-BD81-F531CCB9F01D}"/>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25327847" y="20676079"/>
            <a:ext cx="1053017" cy="1053017"/>
          </a:xfrm>
          <a:prstGeom prst="rect">
            <a:avLst/>
          </a:prstGeom>
        </p:spPr>
      </p:pic>
      <p:pic>
        <p:nvPicPr>
          <p:cNvPr id="59" name="Graphic 58" descr="Car">
            <a:extLst>
              <a:ext uri="{FF2B5EF4-FFF2-40B4-BE49-F238E27FC236}">
                <a16:creationId xmlns:a16="http://schemas.microsoft.com/office/drawing/2014/main" id="{3E9AF3C7-EF7C-4448-9688-E918005A0139}"/>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5365326" y="22061869"/>
            <a:ext cx="978057" cy="830997"/>
          </a:xfrm>
          <a:prstGeom prst="rect">
            <a:avLst/>
          </a:prstGeom>
        </p:spPr>
      </p:pic>
      <p:pic>
        <p:nvPicPr>
          <p:cNvPr id="60" name="Graphic 59" descr="Snowflake">
            <a:extLst>
              <a:ext uri="{FF2B5EF4-FFF2-40B4-BE49-F238E27FC236}">
                <a16:creationId xmlns:a16="http://schemas.microsoft.com/office/drawing/2014/main" id="{5514A89A-BD0F-AA41-B403-8F3FB8D24E14}"/>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25290413" y="23187925"/>
            <a:ext cx="1053017" cy="1053017"/>
          </a:xfrm>
          <a:prstGeom prst="rect">
            <a:avLst/>
          </a:prstGeom>
        </p:spPr>
      </p:pic>
      <p:graphicFrame>
        <p:nvGraphicFramePr>
          <p:cNvPr id="51" name="Chart 50">
            <a:extLst>
              <a:ext uri="{FF2B5EF4-FFF2-40B4-BE49-F238E27FC236}">
                <a16:creationId xmlns:a16="http://schemas.microsoft.com/office/drawing/2014/main" id="{C2CBA1C6-675C-1A4A-8A05-14C14CF3226D}"/>
              </a:ext>
            </a:extLst>
          </p:cNvPr>
          <p:cNvGraphicFramePr>
            <a:graphicFrameLocks/>
          </p:cNvGraphicFramePr>
          <p:nvPr>
            <p:extLst>
              <p:ext uri="{D42A27DB-BD31-4B8C-83A1-F6EECF244321}">
                <p14:modId xmlns:p14="http://schemas.microsoft.com/office/powerpoint/2010/main" val="2752468813"/>
              </p:ext>
            </p:extLst>
          </p:nvPr>
        </p:nvGraphicFramePr>
        <p:xfrm>
          <a:off x="12925583" y="3893152"/>
          <a:ext cx="11307696" cy="6784680"/>
        </p:xfrm>
        <a:graphic>
          <a:graphicData uri="http://schemas.openxmlformats.org/drawingml/2006/chart">
            <c:chart xmlns:c="http://schemas.openxmlformats.org/drawingml/2006/chart" xmlns:r="http://schemas.openxmlformats.org/officeDocument/2006/relationships" r:id="rId22"/>
          </a:graphicData>
        </a:graphic>
      </p:graphicFrame>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44546A"/>
      </a:dk2>
      <a:lt2>
        <a:srgbClr val="E7E6E6"/>
      </a:lt2>
      <a:accent1>
        <a:srgbClr val="822E81"/>
      </a:accent1>
      <a:accent2>
        <a:srgbClr val="131A40"/>
      </a:accent2>
      <a:accent3>
        <a:srgbClr val="622361"/>
      </a:accent3>
      <a:accent4>
        <a:srgbClr val="C5D3CB"/>
      </a:accent4>
      <a:accent5>
        <a:srgbClr val="434158"/>
      </a:accent5>
      <a:accent6>
        <a:srgbClr val="320E30"/>
      </a:accent6>
      <a:hlink>
        <a:srgbClr val="BDAAAD"/>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B330A2AACB94478B4CC2F39002A861" ma:contentTypeVersion="13" ma:contentTypeDescription="Create a new document." ma:contentTypeScope="" ma:versionID="9ef6d8baa0bc02784b905f4cccb4fcd8">
  <xsd:schema xmlns:xsd="http://www.w3.org/2001/XMLSchema" xmlns:xs="http://www.w3.org/2001/XMLSchema" xmlns:p="http://schemas.microsoft.com/office/2006/metadata/properties" xmlns:ns3="ba28866e-f5dd-4244-9a9f-5ea6ca469195" xmlns:ns4="1c19515c-c7c5-4d54-a7fa-846a4eb38078" targetNamespace="http://schemas.microsoft.com/office/2006/metadata/properties" ma:root="true" ma:fieldsID="3fa1edb9270855ddfc24ae4ed8d8f976" ns3:_="" ns4:_="">
    <xsd:import namespace="ba28866e-f5dd-4244-9a9f-5ea6ca469195"/>
    <xsd:import namespace="1c19515c-c7c5-4d54-a7fa-846a4eb380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AutoKeyPoints" minOccurs="0"/>
                <xsd:element ref="ns3:MediaServiceKeyPoint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28866e-f5dd-4244-9a9f-5ea6ca4691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c19515c-c7c5-4d54-a7fa-846a4eb380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C57811-6927-4332-9A39-BE14843F9153}">
  <ds:schemaRefs>
    <ds:schemaRef ds:uri="http://schemas.microsoft.com/office/2006/documentManagement/types"/>
    <ds:schemaRef ds:uri="http://purl.org/dc/dcmitype/"/>
    <ds:schemaRef ds:uri="ba28866e-f5dd-4244-9a9f-5ea6ca469195"/>
    <ds:schemaRef ds:uri="http://schemas.microsoft.com/office/infopath/2007/PartnerControls"/>
    <ds:schemaRef ds:uri="http://schemas.openxmlformats.org/package/2006/metadata/core-properties"/>
    <ds:schemaRef ds:uri="1c19515c-c7c5-4d54-a7fa-846a4eb38078"/>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FA3622A7-7A25-44A9-AB2C-606CAE5F12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28866e-f5dd-4244-9a9f-5ea6ca469195"/>
    <ds:schemaRef ds:uri="1c19515c-c7c5-4d54-a7fa-846a4eb380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AB7EF0-A91F-4383-B503-81CDDFF85D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1774</TotalTime>
  <Words>1989</Words>
  <Application>Microsoft Office PowerPoint</Application>
  <PresentationFormat>Custom</PresentationFormat>
  <Paragraphs>289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36x60</dc:title>
  <dc:creator>Jay Larson</dc:creator>
  <dc:description>Quality poster printing
www.genigraphics.com
1-800-790-4001</dc:description>
  <cp:lastModifiedBy>Winger Jessica</cp:lastModifiedBy>
  <cp:revision>92</cp:revision>
  <cp:lastPrinted>2013-02-12T02:21:55Z</cp:lastPrinted>
  <dcterms:created xsi:type="dcterms:W3CDTF">2013-02-10T21:14:48Z</dcterms:created>
  <dcterms:modified xsi:type="dcterms:W3CDTF">2020-05-31T23:50:54Z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0x010100B0B330A2AACB94478B4CC2F39002A861</vt:lpwstr>
  </property>
</Properties>
</file>