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0233600" cy="40233600"/>
  <p:notesSz cx="7004050" cy="9290050"/>
  <p:defaultTextStyle>
    <a:defPPr>
      <a:defRPr lang="en-US"/>
    </a:defPPr>
    <a:lvl1pPr marL="0" algn="l" defTabSz="4023067" rtl="0" eaLnBrk="1" latinLnBrk="0" hangingPunct="1">
      <a:defRPr sz="7900" kern="1200">
        <a:solidFill>
          <a:schemeClr val="tx1"/>
        </a:solidFill>
        <a:latin typeface="+mn-lt"/>
        <a:ea typeface="+mn-ea"/>
        <a:cs typeface="+mn-cs"/>
      </a:defRPr>
    </a:lvl1pPr>
    <a:lvl2pPr marL="2011534" algn="l" defTabSz="4023067" rtl="0" eaLnBrk="1" latinLnBrk="0" hangingPunct="1">
      <a:defRPr sz="7900" kern="1200">
        <a:solidFill>
          <a:schemeClr val="tx1"/>
        </a:solidFill>
        <a:latin typeface="+mn-lt"/>
        <a:ea typeface="+mn-ea"/>
        <a:cs typeface="+mn-cs"/>
      </a:defRPr>
    </a:lvl2pPr>
    <a:lvl3pPr marL="4023067" algn="l" defTabSz="4023067" rtl="0" eaLnBrk="1" latinLnBrk="0" hangingPunct="1">
      <a:defRPr sz="7900" kern="1200">
        <a:solidFill>
          <a:schemeClr val="tx1"/>
        </a:solidFill>
        <a:latin typeface="+mn-lt"/>
        <a:ea typeface="+mn-ea"/>
        <a:cs typeface="+mn-cs"/>
      </a:defRPr>
    </a:lvl3pPr>
    <a:lvl4pPr marL="6034601" algn="l" defTabSz="4023067" rtl="0" eaLnBrk="1" latinLnBrk="0" hangingPunct="1">
      <a:defRPr sz="7900" kern="1200">
        <a:solidFill>
          <a:schemeClr val="tx1"/>
        </a:solidFill>
        <a:latin typeface="+mn-lt"/>
        <a:ea typeface="+mn-ea"/>
        <a:cs typeface="+mn-cs"/>
      </a:defRPr>
    </a:lvl4pPr>
    <a:lvl5pPr marL="8046135" algn="l" defTabSz="4023067" rtl="0" eaLnBrk="1" latinLnBrk="0" hangingPunct="1">
      <a:defRPr sz="7900" kern="1200">
        <a:solidFill>
          <a:schemeClr val="tx1"/>
        </a:solidFill>
        <a:latin typeface="+mn-lt"/>
        <a:ea typeface="+mn-ea"/>
        <a:cs typeface="+mn-cs"/>
      </a:defRPr>
    </a:lvl5pPr>
    <a:lvl6pPr marL="10057668" algn="l" defTabSz="4023067" rtl="0" eaLnBrk="1" latinLnBrk="0" hangingPunct="1">
      <a:defRPr sz="7900" kern="1200">
        <a:solidFill>
          <a:schemeClr val="tx1"/>
        </a:solidFill>
        <a:latin typeface="+mn-lt"/>
        <a:ea typeface="+mn-ea"/>
        <a:cs typeface="+mn-cs"/>
      </a:defRPr>
    </a:lvl6pPr>
    <a:lvl7pPr marL="12069202" algn="l" defTabSz="4023067" rtl="0" eaLnBrk="1" latinLnBrk="0" hangingPunct="1">
      <a:defRPr sz="7900" kern="1200">
        <a:solidFill>
          <a:schemeClr val="tx1"/>
        </a:solidFill>
        <a:latin typeface="+mn-lt"/>
        <a:ea typeface="+mn-ea"/>
        <a:cs typeface="+mn-cs"/>
      </a:defRPr>
    </a:lvl7pPr>
    <a:lvl8pPr marL="14080736" algn="l" defTabSz="4023067" rtl="0" eaLnBrk="1" latinLnBrk="0" hangingPunct="1">
      <a:defRPr sz="7900" kern="1200">
        <a:solidFill>
          <a:schemeClr val="tx1"/>
        </a:solidFill>
        <a:latin typeface="+mn-lt"/>
        <a:ea typeface="+mn-ea"/>
        <a:cs typeface="+mn-cs"/>
      </a:defRPr>
    </a:lvl8pPr>
    <a:lvl9pPr marL="16092270" algn="l" defTabSz="4023067" rtl="0" eaLnBrk="1" latinLnBrk="0" hangingPunct="1">
      <a:defRPr sz="7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126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elder" initials="KM" lastIdx="4" clrIdx="0">
    <p:extLst>
      <p:ext uri="{19B8F6BF-5375-455C-9EA6-DF929625EA0E}">
        <p15:presenceInfo xmlns:p15="http://schemas.microsoft.com/office/powerpoint/2012/main" userId="b9d1f3c7bfa1fc51" providerId="Windows Live"/>
      </p:ext>
    </p:extLst>
  </p:cmAuthor>
  <p:cmAuthor id="2" name="Tarfa, Rahilla A" initials="TRA" lastIdx="1" clrIdx="1">
    <p:extLst>
      <p:ext uri="{19B8F6BF-5375-455C-9EA6-DF929625EA0E}">
        <p15:presenceInfo xmlns:p15="http://schemas.microsoft.com/office/powerpoint/2012/main" userId="S::RAT69@pitt.edu::8c9450b6-a584-44e1-a46c-0f09390d5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E"/>
    <a:srgbClr val="DAE1E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0" autoAdjust="0"/>
    <p:restoredTop sz="94676" autoAdjust="0"/>
  </p:normalViewPr>
  <p:slideViewPr>
    <p:cSldViewPr>
      <p:cViewPr varScale="1">
        <p:scale>
          <a:sx n="14" d="100"/>
          <a:sy n="14" d="100"/>
        </p:scale>
        <p:origin x="2525" y="110"/>
      </p:cViewPr>
      <p:guideLst>
        <p:guide orient="horz" pos="12672"/>
        <p:guide pos="126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950208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6" name="Rectangle 15"/>
          <p:cNvSpPr/>
          <p:nvPr userDrawn="1"/>
        </p:nvSpPr>
        <p:spPr>
          <a:xfrm>
            <a:off x="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7" name="Rectangle 16"/>
          <p:cNvSpPr/>
          <p:nvPr userDrawn="1"/>
        </p:nvSpPr>
        <p:spPr>
          <a:xfrm>
            <a:off x="0" y="0"/>
            <a:ext cx="40233600" cy="502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8" name="Rectangle 17"/>
          <p:cNvSpPr/>
          <p:nvPr userDrawn="1"/>
        </p:nvSpPr>
        <p:spPr>
          <a:xfrm>
            <a:off x="0" y="35204400"/>
            <a:ext cx="40233600" cy="5029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9" name="Instructions"/>
          <p:cNvSpPr/>
          <p:nvPr userDrawn="1"/>
        </p:nvSpPr>
        <p:spPr>
          <a:xfrm>
            <a:off x="-12573000" y="0"/>
            <a:ext cx="11734800" cy="402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9535" tIns="209535" rIns="209535" bIns="20953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lang="en-US" sz="6000" dirty="0">
                <a:solidFill>
                  <a:srgbClr val="7F7F7F"/>
                </a:solidFill>
                <a:latin typeface="Calibri" pitchFamily="34" charset="0"/>
                <a:cs typeface="Calibri" panose="020F0502020204030204" pitchFamily="34" charset="0"/>
              </a:rPr>
              <a:t>This poster template is 44” high by 44” wide. It can be used to print any poster with a 1:1 aspect ratio.</a:t>
            </a:r>
          </a:p>
          <a:p>
            <a:pPr lvl="0">
              <a:spcBef>
                <a:spcPts val="0"/>
              </a:spcBef>
              <a:spcAft>
                <a:spcPts val="2200"/>
              </a:spcAft>
            </a:pPr>
            <a:r>
              <a:rPr lang="en-US" sz="8800" dirty="0">
                <a:solidFill>
                  <a:srgbClr val="7F7F7F"/>
                </a:solidFill>
                <a:latin typeface="Calibri" pitchFamily="34" charset="0"/>
                <a:cs typeface="Calibri" panose="020F0502020204030204" pitchFamily="34" charset="0"/>
              </a:rPr>
              <a:t>Placeholders</a:t>
            </a:r>
            <a:r>
              <a:rPr sz="8800" dirty="0">
                <a:solidFill>
                  <a:srgbClr val="7F7F7F"/>
                </a:solidFill>
                <a:latin typeface="Calibri" pitchFamily="34" charset="0"/>
                <a:cs typeface="Calibri" panose="020F0502020204030204" pitchFamily="34" charset="0"/>
              </a:rPr>
              <a:t>:</a:t>
            </a:r>
          </a:p>
          <a:p>
            <a:pPr lvl="0">
              <a:spcBef>
                <a:spcPts val="0"/>
              </a:spcBef>
              <a:spcAft>
                <a:spcPts val="2200"/>
              </a:spcAft>
            </a:pPr>
            <a:r>
              <a:rPr sz="6000" dirty="0">
                <a:solidFill>
                  <a:srgbClr val="7F7F7F"/>
                </a:solidFill>
                <a:latin typeface="Calibri" pitchFamily="34" charset="0"/>
                <a:cs typeface="Calibri" panose="020F0502020204030204" pitchFamily="34" charset="0"/>
              </a:rPr>
              <a:t>The </a:t>
            </a:r>
            <a:r>
              <a:rPr lang="en-US" sz="6000" dirty="0">
                <a:solidFill>
                  <a:srgbClr val="7F7F7F"/>
                </a:solidFill>
                <a:latin typeface="Calibri" pitchFamily="34" charset="0"/>
                <a:cs typeface="Calibri" panose="020F0502020204030204" pitchFamily="34" charset="0"/>
              </a:rPr>
              <a:t>various elements included</a:t>
            </a:r>
            <a:r>
              <a:rPr sz="6000" dirty="0">
                <a:solidFill>
                  <a:srgbClr val="7F7F7F"/>
                </a:solidFill>
                <a:latin typeface="Calibri" pitchFamily="34" charset="0"/>
                <a:cs typeface="Calibri" panose="020F0502020204030204" pitchFamily="34" charset="0"/>
              </a:rPr>
              <a:t> in this </a:t>
            </a:r>
            <a:r>
              <a:rPr lang="en-US" sz="6000" dirty="0">
                <a:solidFill>
                  <a:srgbClr val="7F7F7F"/>
                </a:solidFill>
                <a:latin typeface="Calibri" pitchFamily="34" charset="0"/>
                <a:cs typeface="Calibri" panose="020F0502020204030204" pitchFamily="34" charset="0"/>
              </a:rPr>
              <a:t>poster are ones</a:t>
            </a:r>
            <a:r>
              <a:rPr lang="en-US" sz="6000" baseline="0" dirty="0">
                <a:solidFill>
                  <a:srgbClr val="7F7F7F"/>
                </a:solidFill>
                <a:latin typeface="Calibri" pitchFamily="34" charset="0"/>
                <a:cs typeface="Calibri" panose="020F0502020204030204" pitchFamily="34" charset="0"/>
              </a:rPr>
              <a:t> we often see in medical, research, and scientific posters.</a:t>
            </a:r>
            <a:r>
              <a:rPr sz="6000" dirty="0">
                <a:solidFill>
                  <a:srgbClr val="7F7F7F"/>
                </a:solidFill>
                <a:latin typeface="Calibri" pitchFamily="34" charset="0"/>
                <a:cs typeface="Calibri" panose="020F0502020204030204" pitchFamily="34" charset="0"/>
              </a:rPr>
              <a:t> </a:t>
            </a:r>
            <a:r>
              <a:rPr lang="en-US" sz="6000" dirty="0">
                <a:solidFill>
                  <a:srgbClr val="7F7F7F"/>
                </a:solidFill>
                <a:latin typeface="Calibri" pitchFamily="34" charset="0"/>
                <a:cs typeface="Calibri" panose="020F0502020204030204" pitchFamily="34" charset="0"/>
              </a:rPr>
              <a:t>Feel</a:t>
            </a:r>
            <a:r>
              <a:rPr lang="en-US" sz="60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00"/>
              </a:spcAft>
            </a:pPr>
            <a:r>
              <a:rPr lang="en-US" sz="8800" dirty="0">
                <a:solidFill>
                  <a:srgbClr val="7F7F7F"/>
                </a:solidFill>
                <a:latin typeface="Calibri" pitchFamily="34" charset="0"/>
                <a:cs typeface="Calibri" panose="020F0502020204030204" pitchFamily="34" charset="0"/>
              </a:rPr>
              <a:t>Image</a:t>
            </a:r>
            <a:r>
              <a:rPr lang="en-US" sz="8800" baseline="0" dirty="0">
                <a:solidFill>
                  <a:srgbClr val="7F7F7F"/>
                </a:solidFill>
                <a:latin typeface="Calibri" pitchFamily="34" charset="0"/>
                <a:cs typeface="Calibri" panose="020F0502020204030204" pitchFamily="34" charset="0"/>
              </a:rPr>
              <a:t> Quality</a:t>
            </a:r>
            <a:r>
              <a:rPr lang="en-US" sz="8800" dirty="0">
                <a:solidFill>
                  <a:srgbClr val="7F7F7F"/>
                </a:solidFill>
                <a:latin typeface="Calibri" pitchFamily="34" charset="0"/>
                <a:cs typeface="Calibri" panose="020F0502020204030204" pitchFamily="34" charset="0"/>
              </a:rPr>
              <a:t>:</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a:solidFill>
                  <a:srgbClr val="7F7F7F"/>
                </a:solidFill>
                <a:latin typeface="Calibri" pitchFamily="34" charset="0"/>
                <a:cs typeface="Calibri" panose="020F0502020204030204" pitchFamily="34" charset="0"/>
              </a:rPr>
              <a:t>Insert, Picture</a:t>
            </a:r>
            <a:r>
              <a:rPr lang="en-US" sz="60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a:solidFill>
                  <a:srgbClr val="7F7F7F"/>
                </a:solidFill>
                <a:latin typeface="Calibri" pitchFamily="34" charset="0"/>
                <a:cs typeface="Calibri" panose="020F0502020204030204" pitchFamily="34" charset="0"/>
              </a:rPr>
              <a:t>150-200 pixels per inch in their final printed size</a:t>
            </a:r>
            <a:r>
              <a:rPr lang="en-US" sz="6000" dirty="0">
                <a:solidFill>
                  <a:srgbClr val="7F7F7F"/>
                </a:solidFill>
                <a:latin typeface="Calibri" pitchFamily="34" charset="0"/>
                <a:cs typeface="Calibri" panose="020F0502020204030204" pitchFamily="34" charset="0"/>
              </a:rPr>
              <a:t>. For instance, a 1600 x 1200 pixel</a:t>
            </a:r>
            <a:r>
              <a:rPr lang="en-US" sz="6000" baseline="0" dirty="0">
                <a:solidFill>
                  <a:srgbClr val="7F7F7F"/>
                </a:solidFill>
                <a:latin typeface="Calibri" pitchFamily="34" charset="0"/>
                <a:cs typeface="Calibri" panose="020F0502020204030204" pitchFamily="34" charset="0"/>
              </a:rPr>
              <a:t> photo will usually look fine up to </a:t>
            </a:r>
            <a:r>
              <a:rPr lang="en-US" sz="6000" dirty="0">
                <a:solidFill>
                  <a:srgbClr val="7F7F7F"/>
                </a:solidFill>
                <a:latin typeface="Calibri" pitchFamily="34" charset="0"/>
                <a:cs typeface="Calibri" panose="020F0502020204030204" pitchFamily="34" charset="0"/>
              </a:rPr>
              <a:t>8“-10” wide on your printed poster.</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00"/>
              </a:spcAft>
            </a:pPr>
            <a:br>
              <a:rPr lang="en-US" sz="4400" dirty="0">
                <a:solidFill>
                  <a:srgbClr val="7F7F7F"/>
                </a:solidFill>
                <a:latin typeface="Calibri" pitchFamily="34" charset="0"/>
                <a:cs typeface="Calibri" panose="020F0502020204030204" pitchFamily="34" charset="0"/>
              </a:rPr>
            </a:br>
            <a:r>
              <a:rPr lang="en-US" sz="4400" dirty="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41071800" y="0"/>
            <a:ext cx="11734800" cy="402336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a:solidFill>
                    <a:schemeClr val="bg1">
                      <a:lumMod val="50000"/>
                    </a:schemeClr>
                  </a:solidFill>
                  <a:latin typeface="Calibri" pitchFamily="34" charset="0"/>
                  <a:cs typeface="Calibri" panose="020F0502020204030204" pitchFamily="34" charset="0"/>
                </a:rPr>
                <a:t>Change</a:t>
              </a:r>
              <a:r>
                <a:rPr lang="en-US" sz="8800" baseline="0" dirty="0">
                  <a:solidFill>
                    <a:schemeClr val="bg1">
                      <a:lumMod val="50000"/>
                    </a:schemeClr>
                  </a:solidFill>
                  <a:latin typeface="Calibri" pitchFamily="34" charset="0"/>
                  <a:cs typeface="Calibri" panose="020F0502020204030204" pitchFamily="34" charset="0"/>
                </a:rPr>
                <a:t> Color Theme</a:t>
              </a:r>
              <a:r>
                <a:rPr lang="en-US" sz="8800" dirty="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a:solidFill>
                    <a:schemeClr val="bg1">
                      <a:lumMod val="50000"/>
                    </a:schemeClr>
                  </a:solidFill>
                  <a:latin typeface="Calibri" pitchFamily="34" charset="0"/>
                  <a:cs typeface="Calibri" panose="020F0502020204030204" pitchFamily="34" charset="0"/>
                </a:rPr>
                <a:t>Design</a:t>
              </a:r>
              <a:r>
                <a:rPr lang="en-US" sz="6000" baseline="0" dirty="0">
                  <a:solidFill>
                    <a:schemeClr val="bg1">
                      <a:lumMod val="50000"/>
                    </a:schemeClr>
                  </a:solidFill>
                  <a:latin typeface="Calibri" pitchFamily="34" charset="0"/>
                  <a:cs typeface="Calibri" panose="020F0502020204030204" pitchFamily="34" charset="0"/>
                </a:rPr>
                <a:t> tab, then select the </a:t>
              </a:r>
              <a:r>
                <a:rPr lang="en-US" sz="6000" b="1" baseline="0" dirty="0">
                  <a:solidFill>
                    <a:schemeClr val="bg1">
                      <a:lumMod val="50000"/>
                    </a:schemeClr>
                  </a:solidFill>
                  <a:latin typeface="Calibri" pitchFamily="34" charset="0"/>
                  <a:cs typeface="Calibri" panose="020F0502020204030204" pitchFamily="34" charset="0"/>
                </a:rPr>
                <a:t>Colors</a:t>
              </a:r>
              <a:r>
                <a:rPr lang="en-US" sz="60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00"/>
                </a:spcAft>
              </a:pPr>
              <a:r>
                <a:rPr lang="en-US" sz="88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00"/>
                </a:spcAft>
              </a:pPr>
              <a:r>
                <a:rPr lang="en-US" sz="6000" dirty="0">
                  <a:solidFill>
                    <a:schemeClr val="bg1">
                      <a:lumMod val="50000"/>
                    </a:schemeClr>
                  </a:solidFill>
                  <a:latin typeface="Calibri" pitchFamily="34" charset="0"/>
                  <a:cs typeface="Calibri" panose="020F0502020204030204" pitchFamily="34" charset="0"/>
                </a:rPr>
                <a:t>Once your poster file is ready, visit</a:t>
              </a:r>
              <a:r>
                <a:rPr lang="en-US" sz="6000" baseline="0" dirty="0">
                  <a:solidFill>
                    <a:schemeClr val="bg1">
                      <a:lumMod val="50000"/>
                    </a:schemeClr>
                  </a:solidFill>
                  <a:latin typeface="Calibri" pitchFamily="34" charset="0"/>
                  <a:cs typeface="Calibri" panose="020F0502020204030204" pitchFamily="34" charset="0"/>
                </a:rPr>
                <a:t> </a:t>
              </a:r>
              <a:r>
                <a:rPr lang="en-US" sz="6000" b="1" baseline="0" dirty="0">
                  <a:solidFill>
                    <a:schemeClr val="bg1">
                      <a:lumMod val="50000"/>
                    </a:schemeClr>
                  </a:solidFill>
                  <a:latin typeface="Calibri" pitchFamily="34" charset="0"/>
                  <a:cs typeface="Calibri" panose="020F0502020204030204" pitchFamily="34" charset="0"/>
                </a:rPr>
                <a:t>www.genigraphics.com</a:t>
              </a:r>
              <a:r>
                <a:rPr lang="en-US" sz="60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a:solidFill>
                    <a:schemeClr val="bg1">
                      <a:lumMod val="50000"/>
                    </a:schemeClr>
                  </a:solidFill>
                  <a:latin typeface="Calibri" pitchFamily="34" charset="0"/>
                  <a:cs typeface="Calibri" panose="020F0502020204030204" pitchFamily="34" charset="0"/>
                </a:rPr>
                <a:t>US and Canada:  1-800-790-4001</a:t>
              </a:r>
              <a:br>
                <a:rPr lang="en-US" sz="6000" baseline="0" dirty="0">
                  <a:solidFill>
                    <a:schemeClr val="bg1">
                      <a:lumMod val="50000"/>
                    </a:schemeClr>
                  </a:solidFill>
                  <a:latin typeface="Calibri" pitchFamily="34" charset="0"/>
                  <a:cs typeface="Calibri" panose="020F0502020204030204" pitchFamily="34" charset="0"/>
                </a:rPr>
              </a:br>
              <a:r>
                <a:rPr lang="en-US" sz="60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4400" dirty="0">
                  <a:solidFill>
                    <a:schemeClr val="bg1">
                      <a:lumMod val="50000"/>
                    </a:schemeClr>
                  </a:solidFill>
                  <a:latin typeface="Calibri" pitchFamily="34" charset="0"/>
                  <a:cs typeface="Calibri" panose="020F0502020204030204" pitchFamily="34" charset="0"/>
                </a:rPr>
              </a:br>
              <a:r>
                <a:rPr lang="en-US" sz="4400" dirty="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47200" y="399288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611209"/>
            <a:ext cx="36210240" cy="6705600"/>
          </a:xfrm>
          <a:prstGeom prst="rect">
            <a:avLst/>
          </a:prstGeom>
        </p:spPr>
        <p:txBody>
          <a:bodyPr vert="horz" lIns="402307" tIns="201153" rIns="402307" bIns="201153" rtlCol="0" anchor="ctr">
            <a:normAutofit/>
          </a:bodyPr>
          <a:lstStyle/>
          <a:p>
            <a:r>
              <a:rPr lang="en-US" dirty="0"/>
              <a:t>Click to edit Master title style</a:t>
            </a:r>
          </a:p>
        </p:txBody>
      </p:sp>
      <p:sp>
        <p:nvSpPr>
          <p:cNvPr id="3" name="Text Placeholder 2"/>
          <p:cNvSpPr>
            <a:spLocks noGrp="1"/>
          </p:cNvSpPr>
          <p:nvPr>
            <p:ph type="body" idx="1"/>
          </p:nvPr>
        </p:nvSpPr>
        <p:spPr>
          <a:xfrm>
            <a:off x="2011680" y="9387843"/>
            <a:ext cx="36210240" cy="26552316"/>
          </a:xfrm>
          <a:prstGeom prst="rect">
            <a:avLst/>
          </a:prstGeom>
        </p:spPr>
        <p:txBody>
          <a:bodyPr vert="horz" lIns="402307" tIns="201153" rIns="402307" bIns="20115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11680" y="37290589"/>
            <a:ext cx="9387840" cy="2142067"/>
          </a:xfrm>
          <a:prstGeom prst="rect">
            <a:avLst/>
          </a:prstGeom>
        </p:spPr>
        <p:txBody>
          <a:bodyPr vert="horz" lIns="402307" tIns="201153" rIns="402307" bIns="201153" rtlCol="0" anchor="ctr"/>
          <a:lstStyle>
            <a:lvl1pPr algn="l">
              <a:defRPr sz="5300">
                <a:solidFill>
                  <a:schemeClr val="tx1">
                    <a:tint val="75000"/>
                  </a:schemeClr>
                </a:solidFill>
              </a:defRPr>
            </a:lvl1pPr>
          </a:lstStyle>
          <a:p>
            <a:fld id="{985D6BDF-9D0E-4E2B-85B8-D8F4790360C9}" type="datetimeFigureOut">
              <a:rPr lang="en-US" smtClean="0"/>
              <a:t>5/31/2020</a:t>
            </a:fld>
            <a:endParaRPr lang="en-US" dirty="0"/>
          </a:p>
        </p:txBody>
      </p:sp>
      <p:sp>
        <p:nvSpPr>
          <p:cNvPr id="5" name="Footer Placeholder 4"/>
          <p:cNvSpPr>
            <a:spLocks noGrp="1"/>
          </p:cNvSpPr>
          <p:nvPr>
            <p:ph type="ftr" sz="quarter" idx="3"/>
          </p:nvPr>
        </p:nvSpPr>
        <p:spPr>
          <a:xfrm>
            <a:off x="13746480" y="37290589"/>
            <a:ext cx="12740640" cy="2142067"/>
          </a:xfrm>
          <a:prstGeom prst="rect">
            <a:avLst/>
          </a:prstGeom>
        </p:spPr>
        <p:txBody>
          <a:bodyPr vert="horz" lIns="402307" tIns="201153" rIns="402307" bIns="201153" rtlCol="0" anchor="ctr"/>
          <a:lstStyle>
            <a:lvl1pPr algn="ctr">
              <a:defRPr sz="5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37290589"/>
            <a:ext cx="9387840" cy="2142067"/>
          </a:xfrm>
          <a:prstGeom prst="rect">
            <a:avLst/>
          </a:prstGeom>
        </p:spPr>
        <p:txBody>
          <a:bodyPr vert="horz" lIns="402307" tIns="201153" rIns="402307" bIns="201153" rtlCol="0" anchor="ctr"/>
          <a:lstStyle>
            <a:lvl1pPr algn="r">
              <a:defRPr sz="53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023067" rtl="0" eaLnBrk="1" latinLnBrk="0" hangingPunct="1">
        <a:spcBef>
          <a:spcPct val="0"/>
        </a:spcBef>
        <a:buNone/>
        <a:defRPr sz="7300" kern="1200">
          <a:solidFill>
            <a:schemeClr val="tx1"/>
          </a:solidFill>
          <a:latin typeface="+mj-lt"/>
          <a:ea typeface="+mj-ea"/>
          <a:cs typeface="+mj-cs"/>
        </a:defRPr>
      </a:lvl1pPr>
    </p:titleStyle>
    <p:bodyStyle>
      <a:lvl1pPr marL="419070"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838139"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257209"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1676278"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2095348"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11063435"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4969"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6503"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8036"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067" rtl="0" eaLnBrk="1" latinLnBrk="0" hangingPunct="1">
        <a:defRPr sz="7900" kern="1200">
          <a:solidFill>
            <a:schemeClr val="tx1"/>
          </a:solidFill>
          <a:latin typeface="+mn-lt"/>
          <a:ea typeface="+mn-ea"/>
          <a:cs typeface="+mn-cs"/>
        </a:defRPr>
      </a:lvl1pPr>
      <a:lvl2pPr marL="2011534" algn="l" defTabSz="4023067" rtl="0" eaLnBrk="1" latinLnBrk="0" hangingPunct="1">
        <a:defRPr sz="7900" kern="1200">
          <a:solidFill>
            <a:schemeClr val="tx1"/>
          </a:solidFill>
          <a:latin typeface="+mn-lt"/>
          <a:ea typeface="+mn-ea"/>
          <a:cs typeface="+mn-cs"/>
        </a:defRPr>
      </a:lvl2pPr>
      <a:lvl3pPr marL="4023067" algn="l" defTabSz="4023067" rtl="0" eaLnBrk="1" latinLnBrk="0" hangingPunct="1">
        <a:defRPr sz="7900" kern="1200">
          <a:solidFill>
            <a:schemeClr val="tx1"/>
          </a:solidFill>
          <a:latin typeface="+mn-lt"/>
          <a:ea typeface="+mn-ea"/>
          <a:cs typeface="+mn-cs"/>
        </a:defRPr>
      </a:lvl3pPr>
      <a:lvl4pPr marL="6034601" algn="l" defTabSz="4023067" rtl="0" eaLnBrk="1" latinLnBrk="0" hangingPunct="1">
        <a:defRPr sz="7900" kern="1200">
          <a:solidFill>
            <a:schemeClr val="tx1"/>
          </a:solidFill>
          <a:latin typeface="+mn-lt"/>
          <a:ea typeface="+mn-ea"/>
          <a:cs typeface="+mn-cs"/>
        </a:defRPr>
      </a:lvl4pPr>
      <a:lvl5pPr marL="8046135" algn="l" defTabSz="4023067" rtl="0" eaLnBrk="1" latinLnBrk="0" hangingPunct="1">
        <a:defRPr sz="7900" kern="1200">
          <a:solidFill>
            <a:schemeClr val="tx1"/>
          </a:solidFill>
          <a:latin typeface="+mn-lt"/>
          <a:ea typeface="+mn-ea"/>
          <a:cs typeface="+mn-cs"/>
        </a:defRPr>
      </a:lvl5pPr>
      <a:lvl6pPr marL="10057668" algn="l" defTabSz="4023067" rtl="0" eaLnBrk="1" latinLnBrk="0" hangingPunct="1">
        <a:defRPr sz="7900" kern="1200">
          <a:solidFill>
            <a:schemeClr val="tx1"/>
          </a:solidFill>
          <a:latin typeface="+mn-lt"/>
          <a:ea typeface="+mn-ea"/>
          <a:cs typeface="+mn-cs"/>
        </a:defRPr>
      </a:lvl6pPr>
      <a:lvl7pPr marL="12069202" algn="l" defTabSz="4023067" rtl="0" eaLnBrk="1" latinLnBrk="0" hangingPunct="1">
        <a:defRPr sz="7900" kern="1200">
          <a:solidFill>
            <a:schemeClr val="tx1"/>
          </a:solidFill>
          <a:latin typeface="+mn-lt"/>
          <a:ea typeface="+mn-ea"/>
          <a:cs typeface="+mn-cs"/>
        </a:defRPr>
      </a:lvl7pPr>
      <a:lvl8pPr marL="14080736" algn="l" defTabSz="4023067" rtl="0" eaLnBrk="1" latinLnBrk="0" hangingPunct="1">
        <a:defRPr sz="7900" kern="1200">
          <a:solidFill>
            <a:schemeClr val="tx1"/>
          </a:solidFill>
          <a:latin typeface="+mn-lt"/>
          <a:ea typeface="+mn-ea"/>
          <a:cs typeface="+mn-cs"/>
        </a:defRPr>
      </a:lvl8pPr>
      <a:lvl9pPr marL="16092270" algn="l" defTabSz="4023067"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4EC1B37-64AB-4336-9D44-E5809B4AA120}"/>
              </a:ext>
            </a:extLst>
          </p:cNvPr>
          <p:cNvPicPr>
            <a:picLocks noChangeAspect="1"/>
          </p:cNvPicPr>
          <p:nvPr/>
        </p:nvPicPr>
        <p:blipFill rotWithShape="1">
          <a:blip r:embed="rId2"/>
          <a:srcRect r="5025"/>
          <a:stretch/>
        </p:blipFill>
        <p:spPr>
          <a:xfrm>
            <a:off x="27279600" y="5982419"/>
            <a:ext cx="12039600" cy="7781707"/>
          </a:xfrm>
          <a:prstGeom prst="rect">
            <a:avLst/>
          </a:prstGeom>
        </p:spPr>
      </p:pic>
      <p:pic>
        <p:nvPicPr>
          <p:cNvPr id="7" name="Picture 6">
            <a:extLst>
              <a:ext uri="{FF2B5EF4-FFF2-40B4-BE49-F238E27FC236}">
                <a16:creationId xmlns:a16="http://schemas.microsoft.com/office/drawing/2014/main" id="{7811E9CB-E879-3942-A1F9-2CCAD869B22B}"/>
              </a:ext>
            </a:extLst>
          </p:cNvPr>
          <p:cNvPicPr>
            <a:picLocks noChangeAspect="1"/>
          </p:cNvPicPr>
          <p:nvPr/>
        </p:nvPicPr>
        <p:blipFill rotWithShape="1">
          <a:blip r:embed="rId3"/>
          <a:srcRect l="19545" t="17049" r="22082" b="30934"/>
          <a:stretch/>
        </p:blipFill>
        <p:spPr>
          <a:xfrm>
            <a:off x="21336000" y="24491301"/>
            <a:ext cx="5412860" cy="4823532"/>
          </a:xfrm>
          <a:prstGeom prst="rect">
            <a:avLst/>
          </a:prstGeom>
        </p:spPr>
      </p:pic>
      <p:sp>
        <p:nvSpPr>
          <p:cNvPr id="40" name="Rectangle 39">
            <a:extLst>
              <a:ext uri="{FF2B5EF4-FFF2-40B4-BE49-F238E27FC236}">
                <a16:creationId xmlns:a16="http://schemas.microsoft.com/office/drawing/2014/main" id="{AD3171B5-21AE-4E47-A1D1-08EFE96B7CF7}"/>
              </a:ext>
            </a:extLst>
          </p:cNvPr>
          <p:cNvSpPr/>
          <p:nvPr/>
        </p:nvSpPr>
        <p:spPr>
          <a:xfrm>
            <a:off x="0" y="35095805"/>
            <a:ext cx="40233600" cy="5160467"/>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0209957-1F84-4BDC-BA80-60A4B8A6E832}"/>
              </a:ext>
            </a:extLst>
          </p:cNvPr>
          <p:cNvSpPr/>
          <p:nvPr/>
        </p:nvSpPr>
        <p:spPr>
          <a:xfrm>
            <a:off x="762000" y="34117360"/>
            <a:ext cx="38785800" cy="562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00</a:t>
            </a:r>
          </a:p>
        </p:txBody>
      </p:sp>
      <p:sp>
        <p:nvSpPr>
          <p:cNvPr id="6" name="Rectangle 5">
            <a:extLst>
              <a:ext uri="{FF2B5EF4-FFF2-40B4-BE49-F238E27FC236}">
                <a16:creationId xmlns:a16="http://schemas.microsoft.com/office/drawing/2014/main" id="{5CE10580-D3B9-484F-B049-55AD52AA4B48}"/>
              </a:ext>
            </a:extLst>
          </p:cNvPr>
          <p:cNvSpPr/>
          <p:nvPr/>
        </p:nvSpPr>
        <p:spPr>
          <a:xfrm>
            <a:off x="0" y="0"/>
            <a:ext cx="40233600" cy="5029200"/>
          </a:xfrm>
          <a:prstGeom prst="rect">
            <a:avLst/>
          </a:prstGeom>
          <a:solidFill>
            <a:srgbClr val="002A5E"/>
          </a:solidFill>
          <a:ln>
            <a:solidFill>
              <a:srgbClr val="002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22"/>
          <p:cNvSpPr txBox="1">
            <a:spLocks noChangeArrowheads="1"/>
          </p:cNvSpPr>
          <p:nvPr/>
        </p:nvSpPr>
        <p:spPr bwMode="auto">
          <a:xfrm>
            <a:off x="4572000" y="-210650"/>
            <a:ext cx="31013400" cy="287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7628" tIns="419070" rIns="167628" bIns="419070" anchor="t"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US" sz="6600" b="1" dirty="0">
                <a:solidFill>
                  <a:schemeClr val="bg1"/>
                </a:solidFill>
                <a:latin typeface="Arial" panose="020B0604020202020204" pitchFamily="34" charset="0"/>
                <a:cs typeface="Arial" panose="020B0604020202020204" pitchFamily="34" charset="0"/>
              </a:rPr>
              <a:t>Mandibular Osteomyelitis as a Complication of SSRI-induced Dental Implant Failure - A Systematic Review and Report of a Case</a:t>
            </a:r>
            <a:endParaRPr lang="en-US" sz="6600" dirty="0">
              <a:solidFill>
                <a:schemeClr val="bg1"/>
              </a:solidFill>
              <a:latin typeface="Arial" panose="020B0604020202020204" pitchFamily="34" charset="0"/>
              <a:cs typeface="Arial" panose="020B0604020202020204" pitchFamily="34" charset="0"/>
            </a:endParaRPr>
          </a:p>
        </p:txBody>
      </p:sp>
      <p:sp>
        <p:nvSpPr>
          <p:cNvPr id="5" name="Text Box 123"/>
          <p:cNvSpPr txBox="1">
            <a:spLocks noChangeArrowheads="1"/>
          </p:cNvSpPr>
          <p:nvPr/>
        </p:nvSpPr>
        <p:spPr bwMode="auto">
          <a:xfrm>
            <a:off x="77404" y="2560782"/>
            <a:ext cx="40233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7628" tIns="167628" rIns="167628" bIns="167628"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US" sz="4000" dirty="0">
                <a:solidFill>
                  <a:schemeClr val="bg1"/>
                </a:solidFill>
              </a:rPr>
              <a:t>Rahilla Tarfa, PhD</a:t>
            </a:r>
            <a:r>
              <a:rPr lang="en-US" sz="4000" baseline="30000" dirty="0">
                <a:solidFill>
                  <a:schemeClr val="bg1"/>
                </a:solidFill>
              </a:rPr>
              <a:t>1</a:t>
            </a:r>
            <a:r>
              <a:rPr lang="en-US" sz="4000" dirty="0">
                <a:solidFill>
                  <a:schemeClr val="bg1"/>
                </a:solidFill>
              </a:rPr>
              <a:t>; Katie Melder, MD</a:t>
            </a:r>
            <a:r>
              <a:rPr lang="en-US" sz="4000" baseline="30000" dirty="0">
                <a:solidFill>
                  <a:schemeClr val="bg1"/>
                </a:solidFill>
              </a:rPr>
              <a:t>2</a:t>
            </a:r>
            <a:r>
              <a:rPr lang="en-US" sz="4000" dirty="0">
                <a:solidFill>
                  <a:schemeClr val="bg1"/>
                </a:solidFill>
              </a:rPr>
              <a:t>; Leila J. Mady, MD, PhD, MPH</a:t>
            </a:r>
            <a:r>
              <a:rPr lang="en-US" sz="4000" baseline="30000" dirty="0">
                <a:solidFill>
                  <a:schemeClr val="bg1"/>
                </a:solidFill>
              </a:rPr>
              <a:t>2</a:t>
            </a:r>
            <a:r>
              <a:rPr lang="en-US" sz="4000" dirty="0">
                <a:solidFill>
                  <a:schemeClr val="bg1"/>
                </a:solidFill>
              </a:rPr>
              <a:t>; David Eibling, MD</a:t>
            </a:r>
            <a:r>
              <a:rPr lang="en-US" sz="4000" baseline="30000" dirty="0">
                <a:solidFill>
                  <a:schemeClr val="bg1"/>
                </a:solidFill>
              </a:rPr>
              <a:t>3</a:t>
            </a:r>
            <a:endParaRPr lang="en-US" sz="4000" dirty="0">
              <a:solidFill>
                <a:schemeClr val="bg1"/>
              </a:solidFill>
            </a:endParaRPr>
          </a:p>
          <a:p>
            <a:pPr algn="ctr"/>
            <a:r>
              <a:rPr lang="en-US" sz="4000" baseline="30000" dirty="0">
                <a:solidFill>
                  <a:schemeClr val="bg1"/>
                </a:solidFill>
              </a:rPr>
              <a:t>1</a:t>
            </a:r>
            <a:r>
              <a:rPr lang="en-US" sz="4000" dirty="0">
                <a:solidFill>
                  <a:schemeClr val="bg1"/>
                </a:solidFill>
              </a:rPr>
              <a:t>University of Pittsburgh School of Medicine, Pittsburgh, PA.</a:t>
            </a:r>
          </a:p>
          <a:p>
            <a:pPr algn="ctr"/>
            <a:r>
              <a:rPr lang="en-US" sz="4000" baseline="30000" dirty="0">
                <a:solidFill>
                  <a:schemeClr val="bg1"/>
                </a:solidFill>
              </a:rPr>
              <a:t>2</a:t>
            </a:r>
            <a:r>
              <a:rPr lang="en-US" sz="4000" dirty="0">
                <a:solidFill>
                  <a:schemeClr val="bg1"/>
                </a:solidFill>
              </a:rPr>
              <a:t>Department of Otolaryngology, University of Pittsburgh Medical Center, Pittsburgh, PA.</a:t>
            </a:r>
          </a:p>
          <a:p>
            <a:pPr algn="ctr"/>
            <a:r>
              <a:rPr lang="en-US" sz="4000" baseline="30000" dirty="0">
                <a:solidFill>
                  <a:schemeClr val="bg1"/>
                </a:solidFill>
              </a:rPr>
              <a:t>3</a:t>
            </a:r>
            <a:r>
              <a:rPr lang="en-US" sz="4000" dirty="0">
                <a:solidFill>
                  <a:schemeClr val="bg1"/>
                </a:solidFill>
              </a:rPr>
              <a:t>Department of Otolaryngology, Veteran’s Affairs Hospital, Pittsburgh, PA.</a:t>
            </a:r>
          </a:p>
        </p:txBody>
      </p:sp>
      <p:sp>
        <p:nvSpPr>
          <p:cNvPr id="26" name="TextBox 25"/>
          <p:cNvSpPr txBox="1"/>
          <p:nvPr/>
        </p:nvSpPr>
        <p:spPr>
          <a:xfrm>
            <a:off x="55994810" y="34931300"/>
            <a:ext cx="13636081" cy="2682240"/>
          </a:xfrm>
          <a:prstGeom prst="rect">
            <a:avLst/>
          </a:prstGeom>
          <a:noFill/>
        </p:spPr>
        <p:txBody>
          <a:bodyPr wrap="square" lIns="83814" tIns="83814" rIns="83814" bIns="83814" numCol="1" spcCol="419070" rtlCol="0">
            <a:noAutofit/>
          </a:bodyPr>
          <a:lstStyle/>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r>
              <a:rPr lang="en-US" sz="1600" dirty="0"/>
              <a:t>  </a:t>
            </a:r>
          </a:p>
          <a:p>
            <a:pPr marL="419070" indent="-419070">
              <a:buFont typeface="+mj-lt"/>
              <a:buAutoNum type="arabicPeriod"/>
            </a:pPr>
            <a:endParaRPr lang="en-US" sz="1600" dirty="0"/>
          </a:p>
        </p:txBody>
      </p:sp>
      <p:sp>
        <p:nvSpPr>
          <p:cNvPr id="10" name="Text Box 189"/>
          <p:cNvSpPr txBox="1">
            <a:spLocks noChangeArrowheads="1"/>
          </p:cNvSpPr>
          <p:nvPr/>
        </p:nvSpPr>
        <p:spPr bwMode="auto">
          <a:xfrm>
            <a:off x="779134" y="6248400"/>
            <a:ext cx="12359640" cy="8827032"/>
          </a:xfrm>
          <a:prstGeom prst="rect">
            <a:avLst/>
          </a:prstGeom>
          <a:solidFill>
            <a:schemeClr val="bg1"/>
          </a:solidFill>
          <a:ln w="12700">
            <a:solidFill>
              <a:srgbClr val="002A5E"/>
            </a:solidFill>
          </a:ln>
          <a:effectLst/>
        </p:spPr>
        <p:txBody>
          <a:bodyPr wrap="square" lIns="164592" tIns="164592" rIns="164592" bIns="164592" anchor="ctr" anchorCtr="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400" b="1" dirty="0"/>
              <a:t>Importance: </a:t>
            </a:r>
            <a:r>
              <a:rPr lang="en-US" sz="2400" dirty="0"/>
              <a:t>Osteomyelitis of the mandible as a sequalae of dental implant failure is rare. We report a dedicated review of the relationship between selective serotonin reuptake inhibitor (SSRI) utilization and increased risk of dental implant failure. </a:t>
            </a:r>
          </a:p>
          <a:p>
            <a:pPr algn="just"/>
            <a:r>
              <a:rPr lang="en-US" sz="2400" b="1" dirty="0"/>
              <a:t>Objective: </a:t>
            </a:r>
            <a:r>
              <a:rPr lang="en-US" sz="2400" dirty="0"/>
              <a:t>To systematically review the relationship between SSRIs and dental implants, including the rare complication of osteomyelitis, with the goal of alerting otolaryngologists to this phenomenon.</a:t>
            </a:r>
          </a:p>
          <a:p>
            <a:pPr algn="just"/>
            <a:r>
              <a:rPr lang="en-US" sz="2400" b="1" dirty="0"/>
              <a:t>Evidence Review: </a:t>
            </a:r>
            <a:r>
              <a:rPr lang="en-US" sz="2400" dirty="0"/>
              <a:t>A systematic review of PubMed, Embase and Google Scholar was conducted adhering to the Preferred Reporting Items for Systematic Reviews and Meta-analyses (PRISMA) tools. An electronic search for all records pertaining to SSRIs, dental implants and mandibular osteomyelitis was conducted and included both retrospective studies and case reports. </a:t>
            </a:r>
          </a:p>
          <a:p>
            <a:pPr algn="just"/>
            <a:r>
              <a:rPr lang="en-US" sz="2400" b="1" dirty="0"/>
              <a:t>Findings: </a:t>
            </a:r>
            <a:r>
              <a:rPr lang="en-US" sz="2400" dirty="0"/>
              <a:t>Our systematic</a:t>
            </a:r>
            <a:r>
              <a:rPr lang="en-US" sz="2400" b="1" dirty="0"/>
              <a:t> </a:t>
            </a:r>
            <a:r>
              <a:rPr lang="en-US" sz="2400" dirty="0"/>
              <a:t>found only 5 retrospective studies that directly examined the association of SSRIs and dental implants. There was no study or case report that included osteomyelitis as a direct consequence following dental implant failure from SSRIs. However, there were a few case reports on osteomyelitis resulting from failed dental implant osseointegration. SSRIs are associated with increased risk of dental implant failure, and independently, at an even rarer rate, dental implant failure can lead to osteomyelitis. </a:t>
            </a:r>
          </a:p>
          <a:p>
            <a:pPr algn="just"/>
            <a:r>
              <a:rPr lang="en-US" sz="2400" b="1" dirty="0"/>
              <a:t>Conclusions and Relevance: </a:t>
            </a:r>
            <a:r>
              <a:rPr lang="en-US" sz="2400" dirty="0"/>
              <a:t>Otolaryngologists should have a low threshold for suspecting osteomyelitis in patients with recent dental implant placement or failure, especially in the context of long-term SSRI utilization. Long-term treatment of chronic osteomyelitis is difficult and severe cases may warrant mandibular reconstructive surgery.</a:t>
            </a:r>
          </a:p>
        </p:txBody>
      </p:sp>
      <p:sp>
        <p:nvSpPr>
          <p:cNvPr id="32" name="Rectangle 31"/>
          <p:cNvSpPr/>
          <p:nvPr/>
        </p:nvSpPr>
        <p:spPr>
          <a:xfrm>
            <a:off x="762000" y="5334000"/>
            <a:ext cx="12359640" cy="946146"/>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Abstract</a:t>
            </a:r>
          </a:p>
        </p:txBody>
      </p:sp>
      <p:sp>
        <p:nvSpPr>
          <p:cNvPr id="33" name="Rectangle 32"/>
          <p:cNvSpPr/>
          <p:nvPr/>
        </p:nvSpPr>
        <p:spPr>
          <a:xfrm>
            <a:off x="807720" y="15316200"/>
            <a:ext cx="12359640" cy="785261"/>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Introduction</a:t>
            </a:r>
          </a:p>
        </p:txBody>
      </p:sp>
      <p:sp>
        <p:nvSpPr>
          <p:cNvPr id="13" name="Text Box 192"/>
          <p:cNvSpPr txBox="1">
            <a:spLocks noChangeArrowheads="1"/>
          </p:cNvSpPr>
          <p:nvPr/>
        </p:nvSpPr>
        <p:spPr bwMode="auto">
          <a:xfrm>
            <a:off x="777240" y="26385087"/>
            <a:ext cx="12390120" cy="5509176"/>
          </a:xfrm>
          <a:prstGeom prst="rect">
            <a:avLst/>
          </a:prstGeom>
          <a:solidFill>
            <a:schemeClr val="bg1"/>
          </a:solidFill>
          <a:ln w="12700">
            <a:solidFill>
              <a:srgbClr val="002A5E"/>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buFont typeface="Arial" panose="020B0604020202020204" pitchFamily="34" charset="0"/>
              <a:buChar char="•"/>
            </a:pPr>
            <a:r>
              <a:rPr lang="en-US" sz="2400" dirty="0"/>
              <a:t>The systematic review examined the relationship between SSRI usage and dental implant failure, as well as resultant osteomyelitis. The Preferred Reporting Items for Systematic Reviews and Meta-analyses (PRISMA) reporting guideline was followed. Electronic searches were conducted by the authors using PubMed, Embase and Google Scholar databases, using the search terms: “SSRIs AND Dental Implants”, “SSRIs AND Osteomyelitis” and “SSRIs, dental implants AND Osteomyelitis”. Additional individual papers were also found via isolated google searches. </a:t>
            </a:r>
          </a:p>
          <a:p>
            <a:pPr algn="just"/>
            <a:r>
              <a:rPr lang="en-US" sz="2400" dirty="0"/>
              <a:t> </a:t>
            </a:r>
          </a:p>
          <a:p>
            <a:pPr marL="457200" indent="-457200" algn="just">
              <a:buFont typeface="Arial" panose="020B0604020202020204" pitchFamily="34" charset="0"/>
              <a:buChar char="•"/>
            </a:pPr>
            <a:r>
              <a:rPr lang="en-US" sz="2400" dirty="0"/>
              <a:t>2 reviewers independently screened both titles and abstracts excluding studies that did not focus on investigating the relationship between SSRI utilization and dental implant failure. Studies that did not focus on chronic mandibular osteomyelitis after dental implants failure were also excluded. Both retrospective studies and case reports were included, while systematic reviews were excluded. Figure 1 shows the selection process for reviewed studies.</a:t>
            </a:r>
          </a:p>
        </p:txBody>
      </p:sp>
      <p:sp>
        <p:nvSpPr>
          <p:cNvPr id="34" name="Rectangle 33"/>
          <p:cNvSpPr/>
          <p:nvPr/>
        </p:nvSpPr>
        <p:spPr>
          <a:xfrm>
            <a:off x="807720" y="25603200"/>
            <a:ext cx="12359640" cy="781887"/>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Methods and Materials</a:t>
            </a:r>
          </a:p>
        </p:txBody>
      </p:sp>
      <p:sp>
        <p:nvSpPr>
          <p:cNvPr id="14" name="Text Box 193"/>
          <p:cNvSpPr txBox="1">
            <a:spLocks noChangeArrowheads="1"/>
          </p:cNvSpPr>
          <p:nvPr/>
        </p:nvSpPr>
        <p:spPr bwMode="auto">
          <a:xfrm>
            <a:off x="27280223" y="29133011"/>
            <a:ext cx="11704320" cy="2185189"/>
          </a:xfrm>
          <a:prstGeom prst="rect">
            <a:avLst/>
          </a:prstGeom>
          <a:solidFill>
            <a:schemeClr val="bg1"/>
          </a:solidFill>
          <a:ln w="12700">
            <a:solidFill>
              <a:srgbClr val="002A5E"/>
            </a:solidFill>
          </a:ln>
          <a:effectLst/>
        </p:spPr>
        <p:txBody>
          <a:bodyPr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2400" dirty="0"/>
              <a:t>Overall, given the complicated clinical course that patients with osteomyelitis following failed dental implant osseointegration can present with, early and aggressive treatment should be pursued. Moreover, otolaryngologists should be acutely aware of the associated risk of SSRIs with mandibular osteomyelitis, as they are uniquely poised to evaluate and treat these patient populations.</a:t>
            </a:r>
          </a:p>
        </p:txBody>
      </p:sp>
      <p:sp>
        <p:nvSpPr>
          <p:cNvPr id="36" name="Rectangle 35"/>
          <p:cNvSpPr/>
          <p:nvPr/>
        </p:nvSpPr>
        <p:spPr>
          <a:xfrm>
            <a:off x="27280223" y="28268712"/>
            <a:ext cx="11704320" cy="822960"/>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Conclusions</a:t>
            </a:r>
          </a:p>
        </p:txBody>
      </p:sp>
      <p:sp>
        <p:nvSpPr>
          <p:cNvPr id="11" name="Text Box 190"/>
          <p:cNvSpPr txBox="1">
            <a:spLocks noChangeArrowheads="1"/>
          </p:cNvSpPr>
          <p:nvPr/>
        </p:nvSpPr>
        <p:spPr bwMode="auto">
          <a:xfrm>
            <a:off x="807720" y="16153402"/>
            <a:ext cx="12359640" cy="9202495"/>
          </a:xfrm>
          <a:prstGeom prst="rect">
            <a:avLst/>
          </a:prstGeom>
          <a:solidFill>
            <a:schemeClr val="bg1"/>
          </a:solidFill>
          <a:ln w="12700">
            <a:solidFill>
              <a:srgbClr val="002A5E"/>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buFont typeface="Arial" panose="020B0604020202020204" pitchFamily="34" charset="0"/>
              <a:buChar char="•"/>
            </a:pPr>
            <a:r>
              <a:rPr lang="en-US" sz="2400" dirty="0"/>
              <a:t>The association between selective serotonin reuptake inhibitor (SSRI) usage and dental implant failure has been documented in the dental literature. This complication can lead to mandibular osteomyelitis. The purview of treatment frequently involves many specialties, including otolaryngology.  </a:t>
            </a:r>
          </a:p>
          <a:p>
            <a:pPr marL="457200" indent="-457200" algn="just">
              <a:buFont typeface="Arial" panose="020B0604020202020204" pitchFamily="34" charset="0"/>
              <a:buChar char="•"/>
            </a:pPr>
            <a:endParaRPr lang="en-US" sz="2400" dirty="0"/>
          </a:p>
          <a:p>
            <a:pPr marL="457200" indent="-457200" algn="just">
              <a:buFont typeface="Arial" panose="020B0604020202020204" pitchFamily="34" charset="0"/>
              <a:buChar char="•"/>
            </a:pPr>
            <a:r>
              <a:rPr lang="en-US" sz="2400" dirty="0"/>
              <a:t>As recommended by the 2011 American Psychiatric Association (APA) guidelines, SSRIs are the first-line treatment for depression. Data from the National Health and Nutrition Health Examination Survey (NHNES) shows that 12.7% of people over the age of 12 take antidepressants, with a high utilization rate among females and Caucasians</a:t>
            </a:r>
            <a:r>
              <a:rPr lang="en-US" sz="2400" baseline="30000" dirty="0"/>
              <a:t>1</a:t>
            </a:r>
            <a:r>
              <a:rPr lang="en-US" sz="2400" dirty="0"/>
              <a:t>. In fact, up to 25% of persons have been on anti-depressant therapy for over a decade, and between 1999 and 2014, there was a 64% increase in its usage. SSRIs are particularly attractive due to their mild adverse-effect profile as compared to earlier generations of anti-depressants. </a:t>
            </a:r>
          </a:p>
          <a:p>
            <a:pPr marL="457200" indent="-457200" algn="just">
              <a:buFont typeface="Arial" panose="020B0604020202020204" pitchFamily="34" charset="0"/>
              <a:buChar char="•"/>
            </a:pPr>
            <a:endParaRPr lang="en-US" sz="2400" dirty="0"/>
          </a:p>
          <a:p>
            <a:pPr marL="457200" indent="-457200" algn="just">
              <a:buFont typeface="Arial" panose="020B0604020202020204" pitchFamily="34" charset="0"/>
              <a:buChar char="•"/>
            </a:pPr>
            <a:r>
              <a:rPr lang="en-US" sz="2400" dirty="0"/>
              <a:t>It has become clear that despite the safe clinical margin of antidepressants, this class of drug can adversely affect bone metabolism</a:t>
            </a:r>
            <a:r>
              <a:rPr lang="en-US" sz="2400" baseline="30000" dirty="0"/>
              <a:t>2</a:t>
            </a:r>
            <a:r>
              <a:rPr lang="en-US" sz="2400" dirty="0"/>
              <a:t>. In dental medicine, SSRIs have been associated with adverse effects on dental implant osseointegration and survival. Moreover, dental implants have  been associated with the rare complication of osteomyelitis</a:t>
            </a:r>
            <a:r>
              <a:rPr lang="en-US" sz="2400" baseline="30000" dirty="0"/>
              <a:t>3,4</a:t>
            </a:r>
            <a:r>
              <a:rPr lang="en-US" sz="2400" dirty="0"/>
              <a:t>. This raises a point of concern for otolaryngologists who care for the head and neck cancer population, a group among which a pre-cancer diagnosis of depression is associated with a 1.49 times greater hazard ratio of cancer-specific mortality</a:t>
            </a:r>
            <a:r>
              <a:rPr lang="en-US" sz="2400" baseline="30000" dirty="0"/>
              <a:t>5</a:t>
            </a:r>
            <a:r>
              <a:rPr lang="en-US" sz="2400" dirty="0"/>
              <a:t>. We conducted a systematic review of the literature to ascertain the association between SSRIs and dental implant failure and present a rare case of osteomyelitis following SSRI-induced dental implant failure.</a:t>
            </a:r>
          </a:p>
        </p:txBody>
      </p:sp>
      <p:sp>
        <p:nvSpPr>
          <p:cNvPr id="45" name="Rectangle 44"/>
          <p:cNvSpPr/>
          <p:nvPr/>
        </p:nvSpPr>
        <p:spPr>
          <a:xfrm>
            <a:off x="14141772" y="5334000"/>
            <a:ext cx="12707319" cy="989826"/>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Results - Systematic Review</a:t>
            </a:r>
          </a:p>
        </p:txBody>
      </p:sp>
      <p:pic>
        <p:nvPicPr>
          <p:cNvPr id="39" name="Picture 38">
            <a:extLst>
              <a:ext uri="{FF2B5EF4-FFF2-40B4-BE49-F238E27FC236}">
                <a16:creationId xmlns:a16="http://schemas.microsoft.com/office/drawing/2014/main" id="{FF46457E-1FA3-4EAB-A7A6-BAE677C28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905212"/>
            <a:ext cx="3389073" cy="3438188"/>
          </a:xfrm>
          <a:prstGeom prst="rect">
            <a:avLst/>
          </a:prstGeom>
        </p:spPr>
      </p:pic>
      <p:grpSp>
        <p:nvGrpSpPr>
          <p:cNvPr id="15" name="Group 14">
            <a:extLst>
              <a:ext uri="{FF2B5EF4-FFF2-40B4-BE49-F238E27FC236}">
                <a16:creationId xmlns:a16="http://schemas.microsoft.com/office/drawing/2014/main" id="{CB195BDA-7569-4005-9C3E-AF64E9242196}"/>
              </a:ext>
            </a:extLst>
          </p:cNvPr>
          <p:cNvGrpSpPr/>
          <p:nvPr/>
        </p:nvGrpSpPr>
        <p:grpSpPr>
          <a:xfrm>
            <a:off x="1447801" y="32004000"/>
            <a:ext cx="10515600" cy="6934200"/>
            <a:chOff x="1447800" y="32341096"/>
            <a:chExt cx="10696575" cy="7176588"/>
          </a:xfrm>
        </p:grpSpPr>
        <p:sp>
          <p:nvSpPr>
            <p:cNvPr id="54" name="Rectangle 53">
              <a:extLst>
                <a:ext uri="{FF2B5EF4-FFF2-40B4-BE49-F238E27FC236}">
                  <a16:creationId xmlns:a16="http://schemas.microsoft.com/office/drawing/2014/main" id="{3ED59B40-1CFC-4EB2-80A3-51BDD07FF9DD}"/>
                </a:ext>
              </a:extLst>
            </p:cNvPr>
            <p:cNvSpPr>
              <a:spLocks noChangeArrowheads="1"/>
            </p:cNvSpPr>
            <p:nvPr/>
          </p:nvSpPr>
          <p:spPr bwMode="auto">
            <a:xfrm>
              <a:off x="2782291" y="32495212"/>
              <a:ext cx="3880985" cy="1084744"/>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Records identified through database searching</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A7B8CA02-0F60-48F5-A413-5E3BB5B33418}"/>
                </a:ext>
              </a:extLst>
            </p:cNvPr>
            <p:cNvSpPr>
              <a:spLocks noChangeArrowheads="1"/>
            </p:cNvSpPr>
            <p:nvPr/>
          </p:nvSpPr>
          <p:spPr bwMode="auto">
            <a:xfrm rot="16200000">
              <a:off x="898694" y="34757579"/>
              <a:ext cx="1592763" cy="494551"/>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marL="0" marR="0" algn="ctr">
                <a:spcBef>
                  <a:spcPts val="0"/>
                </a:spcBef>
                <a:spcAft>
                  <a:spcPts val="0"/>
                </a:spcAft>
              </a:pPr>
              <a:r>
                <a:rPr lang="en-US" sz="20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Screening</a:t>
              </a:r>
              <a:endParaRPr lang="en-US" sz="2000" b="1" kern="1400" dirty="0">
                <a:solidFill>
                  <a:srgbClr val="000000"/>
                </a:solidFill>
                <a:effectLst/>
                <a:latin typeface="Times New Roman" panose="02020603050405020304" pitchFamily="18" charset="0"/>
                <a:ea typeface="Times New Roman" panose="02020603050405020304" pitchFamily="18" charset="0"/>
              </a:endParaRPr>
            </a:p>
          </p:txBody>
        </p:sp>
        <p:sp>
          <p:nvSpPr>
            <p:cNvPr id="56" name="Rectangle: Rounded Corners 55">
              <a:extLst>
                <a:ext uri="{FF2B5EF4-FFF2-40B4-BE49-F238E27FC236}">
                  <a16:creationId xmlns:a16="http://schemas.microsoft.com/office/drawing/2014/main" id="{231BD60A-9580-49F5-8154-2C1242EDA8C0}"/>
                </a:ext>
              </a:extLst>
            </p:cNvPr>
            <p:cNvSpPr>
              <a:spLocks noChangeArrowheads="1"/>
            </p:cNvSpPr>
            <p:nvPr/>
          </p:nvSpPr>
          <p:spPr bwMode="auto">
            <a:xfrm rot="16200000">
              <a:off x="898694" y="38474027"/>
              <a:ext cx="1592763" cy="494551"/>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marL="0" marR="0" algn="ctr">
                <a:spcBef>
                  <a:spcPts val="0"/>
                </a:spcBef>
                <a:spcAft>
                  <a:spcPts val="0"/>
                </a:spcAft>
              </a:pPr>
              <a:r>
                <a:rPr lang="en-US" sz="20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Included</a:t>
              </a:r>
              <a:endParaRPr lang="en-US" sz="2000" b="1" kern="1400" dirty="0">
                <a:solidFill>
                  <a:srgbClr val="000000"/>
                </a:solidFill>
                <a:effectLst/>
                <a:latin typeface="Times New Roman" panose="02020603050405020304" pitchFamily="18" charset="0"/>
                <a:ea typeface="Times New Roman" panose="02020603050405020304" pitchFamily="18" charset="0"/>
              </a:endParaRPr>
            </a:p>
          </p:txBody>
        </p:sp>
        <p:sp>
          <p:nvSpPr>
            <p:cNvPr id="57" name="Rectangle: Rounded Corners 56">
              <a:extLst>
                <a:ext uri="{FF2B5EF4-FFF2-40B4-BE49-F238E27FC236}">
                  <a16:creationId xmlns:a16="http://schemas.microsoft.com/office/drawing/2014/main" id="{9EF3100C-F8A2-4CF8-88FD-CFC064F23440}"/>
                </a:ext>
              </a:extLst>
            </p:cNvPr>
            <p:cNvSpPr>
              <a:spLocks noChangeArrowheads="1"/>
            </p:cNvSpPr>
            <p:nvPr/>
          </p:nvSpPr>
          <p:spPr bwMode="auto">
            <a:xfrm rot="16200000">
              <a:off x="898694" y="36606650"/>
              <a:ext cx="1592763" cy="494551"/>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marL="0" marR="0" algn="ctr">
                <a:spcBef>
                  <a:spcPts val="0"/>
                </a:spcBef>
                <a:spcAft>
                  <a:spcPts val="0"/>
                </a:spcAft>
              </a:pPr>
              <a:r>
                <a:rPr lang="en-US" sz="20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Eligibility</a:t>
              </a:r>
              <a:endParaRPr lang="en-US" sz="2000" b="1" kern="1400" dirty="0">
                <a:solidFill>
                  <a:srgbClr val="000000"/>
                </a:solidFill>
                <a:effectLst/>
                <a:latin typeface="Times New Roman" panose="02020603050405020304" pitchFamily="18" charset="0"/>
                <a:ea typeface="Times New Roman" panose="02020603050405020304" pitchFamily="18" charset="0"/>
              </a:endParaRPr>
            </a:p>
          </p:txBody>
        </p:sp>
        <p:cxnSp>
          <p:nvCxnSpPr>
            <p:cNvPr id="58" name="Straight Arrow Connector 57">
              <a:extLst>
                <a:ext uri="{FF2B5EF4-FFF2-40B4-BE49-F238E27FC236}">
                  <a16:creationId xmlns:a16="http://schemas.microsoft.com/office/drawing/2014/main" id="{3F2AD5B3-1B89-4E34-A8EE-E19926F3F16C}"/>
                </a:ext>
              </a:extLst>
            </p:cNvPr>
            <p:cNvCxnSpPr>
              <a:cxnSpLocks noChangeShapeType="1"/>
            </p:cNvCxnSpPr>
            <p:nvPr/>
          </p:nvCxnSpPr>
          <p:spPr bwMode="auto">
            <a:xfrm>
              <a:off x="4724400" y="33586439"/>
              <a:ext cx="0" cy="530921"/>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9" name="Straight Arrow Connector 58">
              <a:extLst>
                <a:ext uri="{FF2B5EF4-FFF2-40B4-BE49-F238E27FC236}">
                  <a16:creationId xmlns:a16="http://schemas.microsoft.com/office/drawing/2014/main" id="{FA59ACEC-ACBA-414E-B2EB-3B9D4FEF0389}"/>
                </a:ext>
              </a:extLst>
            </p:cNvPr>
            <p:cNvCxnSpPr>
              <a:cxnSpLocks noChangeShapeType="1"/>
            </p:cNvCxnSpPr>
            <p:nvPr/>
          </p:nvCxnSpPr>
          <p:spPr bwMode="auto">
            <a:xfrm>
              <a:off x="8686800" y="33586439"/>
              <a:ext cx="0" cy="530921"/>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Rectangle: Rounded Corners 59">
              <a:extLst>
                <a:ext uri="{FF2B5EF4-FFF2-40B4-BE49-F238E27FC236}">
                  <a16:creationId xmlns:a16="http://schemas.microsoft.com/office/drawing/2014/main" id="{BBD02FFA-4BAA-4185-BD74-02A8E5391B3C}"/>
                </a:ext>
              </a:extLst>
            </p:cNvPr>
            <p:cNvSpPr>
              <a:spLocks noChangeArrowheads="1"/>
            </p:cNvSpPr>
            <p:nvPr/>
          </p:nvSpPr>
          <p:spPr bwMode="auto">
            <a:xfrm rot="16200000">
              <a:off x="898694" y="32890202"/>
              <a:ext cx="1592763" cy="494551"/>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marL="0" marR="0" algn="ctr">
                <a:spcBef>
                  <a:spcPts val="0"/>
                </a:spcBef>
                <a:spcAft>
                  <a:spcPts val="0"/>
                </a:spcAft>
              </a:pPr>
              <a:r>
                <a:rPr lang="en-US" sz="20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Identification</a:t>
              </a:r>
              <a:endParaRPr lang="en-US" sz="2000" b="1" kern="1400" dirty="0">
                <a:solidFill>
                  <a:srgbClr val="000000"/>
                </a:solidFill>
                <a:effectLst/>
                <a:latin typeface="Times New Roman" panose="02020603050405020304" pitchFamily="18" charset="0"/>
                <a:ea typeface="Times New Roman" panose="02020603050405020304" pitchFamily="18" charset="0"/>
              </a:endParaRPr>
            </a:p>
          </p:txBody>
        </p:sp>
        <p:sp>
          <p:nvSpPr>
            <p:cNvPr id="61" name="Rectangle 60">
              <a:extLst>
                <a:ext uri="{FF2B5EF4-FFF2-40B4-BE49-F238E27FC236}">
                  <a16:creationId xmlns:a16="http://schemas.microsoft.com/office/drawing/2014/main" id="{9863C528-FE99-4BEC-BED4-8B73A7DB183C}"/>
                </a:ext>
              </a:extLst>
            </p:cNvPr>
            <p:cNvSpPr>
              <a:spLocks noChangeArrowheads="1"/>
            </p:cNvSpPr>
            <p:nvPr/>
          </p:nvSpPr>
          <p:spPr bwMode="auto">
            <a:xfrm>
              <a:off x="7058782" y="32495212"/>
              <a:ext cx="4724945" cy="1084744"/>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Additional records identified through other sources</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angle 61">
              <a:extLst>
                <a:ext uri="{FF2B5EF4-FFF2-40B4-BE49-F238E27FC236}">
                  <a16:creationId xmlns:a16="http://schemas.microsoft.com/office/drawing/2014/main" id="{2D9B0266-B4C8-4839-ACFE-BD830FBA2EA5}"/>
                </a:ext>
              </a:extLst>
            </p:cNvPr>
            <p:cNvSpPr>
              <a:spLocks noChangeArrowheads="1"/>
            </p:cNvSpPr>
            <p:nvPr/>
          </p:nvSpPr>
          <p:spPr bwMode="auto">
            <a:xfrm>
              <a:off x="4473703" y="34131244"/>
              <a:ext cx="4612642" cy="846161"/>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Records after duplicates removed</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3E8AB61B-A717-4777-BB4A-E5EC47F3FB64}"/>
                </a:ext>
              </a:extLst>
            </p:cNvPr>
            <p:cNvSpPr>
              <a:spLocks noChangeArrowheads="1"/>
            </p:cNvSpPr>
            <p:nvPr/>
          </p:nvSpPr>
          <p:spPr bwMode="auto">
            <a:xfrm>
              <a:off x="5386130" y="35488441"/>
              <a:ext cx="2827042" cy="75180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Records screened</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a:extLst>
                <a:ext uri="{FF2B5EF4-FFF2-40B4-BE49-F238E27FC236}">
                  <a16:creationId xmlns:a16="http://schemas.microsoft.com/office/drawing/2014/main" id="{18B804ED-B0CB-48CE-9597-D76F88760244}"/>
                </a:ext>
              </a:extLst>
            </p:cNvPr>
            <p:cNvSpPr>
              <a:spLocks noChangeArrowheads="1"/>
            </p:cNvSpPr>
            <p:nvPr/>
          </p:nvSpPr>
          <p:spPr bwMode="auto">
            <a:xfrm>
              <a:off x="9291194" y="35488442"/>
              <a:ext cx="2853181" cy="751806"/>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Records excluded</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Rectangle 64">
              <a:extLst>
                <a:ext uri="{FF2B5EF4-FFF2-40B4-BE49-F238E27FC236}">
                  <a16:creationId xmlns:a16="http://schemas.microsoft.com/office/drawing/2014/main" id="{2BD54B2F-B895-4B03-A2AF-A1A5E6065303}"/>
                </a:ext>
              </a:extLst>
            </p:cNvPr>
            <p:cNvSpPr>
              <a:spLocks noChangeArrowheads="1"/>
            </p:cNvSpPr>
            <p:nvPr/>
          </p:nvSpPr>
          <p:spPr bwMode="auto">
            <a:xfrm>
              <a:off x="5353433" y="36646634"/>
              <a:ext cx="2955479" cy="1026173"/>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Full-text articles assessed for eligibility</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(n =   10)</a:t>
              </a:r>
            </a:p>
          </p:txBody>
        </p:sp>
        <p:sp>
          <p:nvSpPr>
            <p:cNvPr id="66" name="Rectangle 65">
              <a:extLst>
                <a:ext uri="{FF2B5EF4-FFF2-40B4-BE49-F238E27FC236}">
                  <a16:creationId xmlns:a16="http://schemas.microsoft.com/office/drawing/2014/main" id="{83A0C38C-D6F3-44B7-A0DC-ECE5E126683D}"/>
                </a:ext>
              </a:extLst>
            </p:cNvPr>
            <p:cNvSpPr>
              <a:spLocks noChangeArrowheads="1"/>
            </p:cNvSpPr>
            <p:nvPr/>
          </p:nvSpPr>
          <p:spPr bwMode="auto">
            <a:xfrm>
              <a:off x="9291194" y="36646232"/>
              <a:ext cx="2853181" cy="1059971"/>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Full-text articles excluded, with reasons</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8C7AF5E6-8EA8-4B9F-9AF4-537827608A42}"/>
                </a:ext>
              </a:extLst>
            </p:cNvPr>
            <p:cNvSpPr>
              <a:spLocks noChangeArrowheads="1"/>
            </p:cNvSpPr>
            <p:nvPr/>
          </p:nvSpPr>
          <p:spPr bwMode="auto">
            <a:xfrm>
              <a:off x="5353434" y="38054938"/>
              <a:ext cx="2955459" cy="1098517"/>
            </a:xfrm>
            <a:prstGeom prst="rect">
              <a:avLst/>
            </a:prstGeom>
            <a:solidFill>
              <a:srgbClr val="FFFFFF"/>
            </a:solidFill>
            <a:ln w="9525">
              <a:solidFill>
                <a:srgbClr val="000000"/>
              </a:solidFill>
              <a:miter lim="800000"/>
              <a:headEnd/>
              <a:tailEnd/>
            </a:ln>
          </p:spPr>
          <p:txBody>
            <a:bodyPr rot="0" vert="horz" wrap="square" lIns="91440" tIns="91440" rIns="91440" bIns="91440" anchor="t" anchorCtr="0" upright="1">
              <a:noAutofit/>
            </a:bodyPr>
            <a:lstStyle/>
            <a:p>
              <a:pPr marL="0" marR="0" algn="ct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Studies included in qualitative synthesis</a:t>
              </a:r>
              <a:br>
                <a:rPr lang="en-US" sz="2000" dirty="0">
                  <a:effectLst/>
                  <a:latin typeface="Arial" panose="020B0604020202020204" pitchFamily="34" charset="0"/>
                  <a:ea typeface="Calibri" panose="020F0502020204030204" pitchFamily="34" charset="0"/>
                  <a:cs typeface="Times New Roman" panose="02020603050405020304" pitchFamily="18" charset="0"/>
                </a:rPr>
              </a:br>
              <a:r>
                <a:rPr lang="en-US" sz="2000" dirty="0">
                  <a:effectLst/>
                  <a:latin typeface="Arial" panose="020B0604020202020204" pitchFamily="34" charset="0"/>
                  <a:ea typeface="Calibri" panose="020F0502020204030204" pitchFamily="34" charset="0"/>
                  <a:cs typeface="Times New Roman" panose="02020603050405020304" pitchFamily="18" charset="0"/>
                </a:rPr>
                <a:t>(n =  </a:t>
              </a:r>
              <a:r>
                <a:rPr lang="en-US" sz="2000" dirty="0">
                  <a:latin typeface="Arial" panose="020B0604020202020204" pitchFamily="34" charset="0"/>
                  <a:ea typeface="Calibri" panose="020F0502020204030204" pitchFamily="34" charset="0"/>
                  <a:cs typeface="Times New Roman" panose="02020603050405020304" pitchFamily="18" charset="0"/>
                </a:rPr>
                <a:t>5</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Arrow Connector 67">
              <a:extLst>
                <a:ext uri="{FF2B5EF4-FFF2-40B4-BE49-F238E27FC236}">
                  <a16:creationId xmlns:a16="http://schemas.microsoft.com/office/drawing/2014/main" id="{4366FE99-3A80-4D6B-B1E2-345810E0BF51}"/>
                </a:ext>
              </a:extLst>
            </p:cNvPr>
            <p:cNvCxnSpPr>
              <a:cxnSpLocks noChangeShapeType="1"/>
            </p:cNvCxnSpPr>
            <p:nvPr/>
          </p:nvCxnSpPr>
          <p:spPr bwMode="auto">
            <a:xfrm>
              <a:off x="6807289" y="34981981"/>
              <a:ext cx="0" cy="48254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 name="Straight Arrow Connector 68">
              <a:extLst>
                <a:ext uri="{FF2B5EF4-FFF2-40B4-BE49-F238E27FC236}">
                  <a16:creationId xmlns:a16="http://schemas.microsoft.com/office/drawing/2014/main" id="{3A0CED6A-66C7-452F-AF5C-699CAAD9EBD1}"/>
                </a:ext>
              </a:extLst>
            </p:cNvPr>
            <p:cNvCxnSpPr>
              <a:cxnSpLocks noChangeShapeType="1"/>
            </p:cNvCxnSpPr>
            <p:nvPr/>
          </p:nvCxnSpPr>
          <p:spPr bwMode="auto">
            <a:xfrm>
              <a:off x="6858000" y="36240247"/>
              <a:ext cx="0" cy="398191"/>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0" name="Straight Arrow Connector 69">
              <a:extLst>
                <a:ext uri="{FF2B5EF4-FFF2-40B4-BE49-F238E27FC236}">
                  <a16:creationId xmlns:a16="http://schemas.microsoft.com/office/drawing/2014/main" id="{385F88FB-1480-41AE-B885-62999C50EE0B}"/>
                </a:ext>
              </a:extLst>
            </p:cNvPr>
            <p:cNvCxnSpPr>
              <a:cxnSpLocks noChangeShapeType="1"/>
            </p:cNvCxnSpPr>
            <p:nvPr/>
          </p:nvCxnSpPr>
          <p:spPr bwMode="auto">
            <a:xfrm>
              <a:off x="6934200" y="37672807"/>
              <a:ext cx="0" cy="377556"/>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 name="Straight Arrow Connector 70">
              <a:extLst>
                <a:ext uri="{FF2B5EF4-FFF2-40B4-BE49-F238E27FC236}">
                  <a16:creationId xmlns:a16="http://schemas.microsoft.com/office/drawing/2014/main" id="{36DCEE56-92FA-45E3-A1A3-67B960DFDBCA}"/>
                </a:ext>
              </a:extLst>
            </p:cNvPr>
            <p:cNvCxnSpPr>
              <a:cxnSpLocks noChangeShapeType="1"/>
            </p:cNvCxnSpPr>
            <p:nvPr/>
          </p:nvCxnSpPr>
          <p:spPr bwMode="auto">
            <a:xfrm>
              <a:off x="8208042" y="35864344"/>
              <a:ext cx="1083152"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Straight Arrow Connector 71">
              <a:extLst>
                <a:ext uri="{FF2B5EF4-FFF2-40B4-BE49-F238E27FC236}">
                  <a16:creationId xmlns:a16="http://schemas.microsoft.com/office/drawing/2014/main" id="{DFBF3FFB-1784-4252-97F4-409F309D8769}"/>
                </a:ext>
              </a:extLst>
            </p:cNvPr>
            <p:cNvCxnSpPr>
              <a:cxnSpLocks noChangeShapeType="1"/>
            </p:cNvCxnSpPr>
            <p:nvPr/>
          </p:nvCxnSpPr>
          <p:spPr bwMode="auto">
            <a:xfrm>
              <a:off x="8308912" y="37261800"/>
              <a:ext cx="953707"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81" name="Rectangle 80">
            <a:extLst>
              <a:ext uri="{FF2B5EF4-FFF2-40B4-BE49-F238E27FC236}">
                <a16:creationId xmlns:a16="http://schemas.microsoft.com/office/drawing/2014/main" id="{96CD8CF3-461B-4E24-90A0-D5A93ACCC72C}"/>
              </a:ext>
            </a:extLst>
          </p:cNvPr>
          <p:cNvSpPr/>
          <p:nvPr/>
        </p:nvSpPr>
        <p:spPr>
          <a:xfrm>
            <a:off x="14109116" y="23317974"/>
            <a:ext cx="12707318" cy="989826"/>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300" b="1" dirty="0">
                <a:solidFill>
                  <a:srgbClr val="DAE1E9"/>
                </a:solidFill>
              </a:rPr>
              <a:t>CT Neck with Contrast, at level of mandible</a:t>
            </a:r>
          </a:p>
        </p:txBody>
      </p:sp>
      <p:pic>
        <p:nvPicPr>
          <p:cNvPr id="2087" name="Picture 4">
            <a:extLst>
              <a:ext uri="{FF2B5EF4-FFF2-40B4-BE49-F238E27FC236}">
                <a16:creationId xmlns:a16="http://schemas.microsoft.com/office/drawing/2014/main" id="{71E62C26-02A6-47C6-B826-BCA5591E4B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068" t="16642" r="23187" b="23944"/>
          <a:stretch/>
        </p:blipFill>
        <p:spPr bwMode="auto">
          <a:xfrm>
            <a:off x="15621000" y="24484628"/>
            <a:ext cx="5475294" cy="482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
            <a:extLst>
              <a:ext uri="{FF2B5EF4-FFF2-40B4-BE49-F238E27FC236}">
                <a16:creationId xmlns:a16="http://schemas.microsoft.com/office/drawing/2014/main" id="{1D827C1B-BCB2-4BB1-80B5-A36CAF0580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93" t="20884" r="17158" b="20976"/>
          <a:stretch/>
        </p:blipFill>
        <p:spPr bwMode="auto">
          <a:xfrm>
            <a:off x="15603934" y="34442400"/>
            <a:ext cx="5503467" cy="482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Rounded Corners 88">
            <a:extLst>
              <a:ext uri="{FF2B5EF4-FFF2-40B4-BE49-F238E27FC236}">
                <a16:creationId xmlns:a16="http://schemas.microsoft.com/office/drawing/2014/main" id="{E2A1C76B-9770-4FA2-BD84-2805BCEE5A0C}"/>
              </a:ext>
            </a:extLst>
          </p:cNvPr>
          <p:cNvSpPr>
            <a:spLocks noChangeArrowheads="1"/>
          </p:cNvSpPr>
          <p:nvPr/>
        </p:nvSpPr>
        <p:spPr bwMode="auto">
          <a:xfrm rot="16200000">
            <a:off x="12262169" y="26034128"/>
            <a:ext cx="4584057" cy="1676400"/>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marL="0" marR="0" algn="ctr">
              <a:spcBef>
                <a:spcPts val="0"/>
              </a:spcBef>
              <a:spcAft>
                <a:spcPts val="0"/>
              </a:spcAft>
            </a:pPr>
            <a:r>
              <a:rPr lang="en-US" sz="2000" b="1"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2. Initial Presentation (11/2019), A. Axial view, bone window and B. Axial view, soft tissue window showing abnormal lucency in the mental process of mandible (*)</a:t>
            </a:r>
            <a:endParaRPr lang="en-US" sz="2000" b="1" kern="1400" dirty="0">
              <a:solidFill>
                <a:srgbClr val="000000"/>
              </a:solidFill>
              <a:effectLst/>
              <a:latin typeface="Times New Roman" panose="02020603050405020304" pitchFamily="18" charset="0"/>
              <a:ea typeface="Times New Roman" panose="02020603050405020304" pitchFamily="18" charset="0"/>
            </a:endParaRPr>
          </a:p>
        </p:txBody>
      </p:sp>
      <p:sp>
        <p:nvSpPr>
          <p:cNvPr id="90" name="Rectangle: Rounded Corners 89">
            <a:extLst>
              <a:ext uri="{FF2B5EF4-FFF2-40B4-BE49-F238E27FC236}">
                <a16:creationId xmlns:a16="http://schemas.microsoft.com/office/drawing/2014/main" id="{3C1BD8AD-3671-4C69-9F99-4A112DE0FFD6}"/>
              </a:ext>
            </a:extLst>
          </p:cNvPr>
          <p:cNvSpPr>
            <a:spLocks noChangeArrowheads="1"/>
          </p:cNvSpPr>
          <p:nvPr/>
        </p:nvSpPr>
        <p:spPr bwMode="auto">
          <a:xfrm rot="16200000">
            <a:off x="12262170" y="31089598"/>
            <a:ext cx="4584057" cy="1676401"/>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algn="ctr"/>
            <a:r>
              <a:rPr lang="en-US" sz="2000" b="1"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3. Follow up (12/2019), A. Axial view, bone window with worsening </a:t>
            </a:r>
            <a:r>
              <a:rPr lang="en-US" sz="2000" b="1" kern="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lucency</a:t>
            </a:r>
            <a:r>
              <a:rPr lang="en-US" sz="2000" b="1"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and B. Sagittal view, soft tissue window with developing submental fluid collection</a:t>
            </a:r>
            <a:endParaRPr lang="en-US" sz="2000" b="1" kern="1400" dirty="0">
              <a:solidFill>
                <a:srgbClr val="000000"/>
              </a:solidFill>
              <a:latin typeface="Times New Roman" panose="02020603050405020304" pitchFamily="18" charset="0"/>
              <a:ea typeface="Times New Roman" panose="02020603050405020304" pitchFamily="18" charset="0"/>
            </a:endParaRPr>
          </a:p>
        </p:txBody>
      </p:sp>
      <p:sp>
        <p:nvSpPr>
          <p:cNvPr id="91" name="Rectangle: Rounded Corners 90">
            <a:extLst>
              <a:ext uri="{FF2B5EF4-FFF2-40B4-BE49-F238E27FC236}">
                <a16:creationId xmlns:a16="http://schemas.microsoft.com/office/drawing/2014/main" id="{891793C4-8312-4038-88B1-643998F59666}"/>
              </a:ext>
            </a:extLst>
          </p:cNvPr>
          <p:cNvSpPr>
            <a:spLocks noChangeArrowheads="1"/>
          </p:cNvSpPr>
          <p:nvPr/>
        </p:nvSpPr>
        <p:spPr bwMode="auto">
          <a:xfrm rot="16200000">
            <a:off x="12151257" y="36025710"/>
            <a:ext cx="4805884" cy="1676402"/>
          </a:xfrm>
          <a:prstGeom prst="roundRect">
            <a:avLst>
              <a:gd name="adj" fmla="val 16667"/>
            </a:avLst>
          </a:prstGeom>
          <a:solidFill>
            <a:srgbClr val="CCECFF"/>
          </a:solidFill>
          <a:ln w="9525">
            <a:solidFill>
              <a:srgbClr val="000000"/>
            </a:solidFill>
            <a:round/>
            <a:headEnd/>
            <a:tailEnd/>
          </a:ln>
        </p:spPr>
        <p:txBody>
          <a:bodyPr rot="0" vert="vert270" wrap="square" lIns="45720" tIns="45720" rIns="45720" bIns="45720" anchor="t" anchorCtr="0" upright="1">
            <a:noAutofit/>
          </a:bodyPr>
          <a:lstStyle/>
          <a:p>
            <a:pPr algn="just"/>
            <a:r>
              <a:rPr lang="en-US" sz="2000" b="1"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4. Most recent (2/2020), A. Axial view, bone window with stable </a:t>
            </a:r>
            <a:r>
              <a:rPr lang="en-US" sz="2000" b="1" kern="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lucency</a:t>
            </a:r>
            <a:r>
              <a:rPr lang="en-US" sz="2000" b="1"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and B. Sagittal view, soft tissue window with improved fluid collection (**)</a:t>
            </a:r>
            <a:endParaRPr lang="en-US" sz="2000" b="1" kern="1400" dirty="0">
              <a:solidFill>
                <a:srgbClr val="000000"/>
              </a:solidFill>
              <a:latin typeface="Times New Roman" panose="02020603050405020304" pitchFamily="18" charset="0"/>
              <a:ea typeface="Times New Roman" panose="02020603050405020304" pitchFamily="18" charset="0"/>
            </a:endParaRPr>
          </a:p>
        </p:txBody>
      </p:sp>
      <p:sp>
        <p:nvSpPr>
          <p:cNvPr id="92" name="Text Box 193">
            <a:extLst>
              <a:ext uri="{FF2B5EF4-FFF2-40B4-BE49-F238E27FC236}">
                <a16:creationId xmlns:a16="http://schemas.microsoft.com/office/drawing/2014/main" id="{942B0E7E-D4F0-43D9-8137-3EB85D8A20FB}"/>
              </a:ext>
            </a:extLst>
          </p:cNvPr>
          <p:cNvSpPr txBox="1">
            <a:spLocks noChangeArrowheads="1"/>
          </p:cNvSpPr>
          <p:nvPr/>
        </p:nvSpPr>
        <p:spPr bwMode="auto">
          <a:xfrm>
            <a:off x="27280223" y="32547128"/>
            <a:ext cx="11704320" cy="3724072"/>
          </a:xfrm>
          <a:prstGeom prst="rect">
            <a:avLst/>
          </a:prstGeom>
          <a:solidFill>
            <a:schemeClr val="bg1"/>
          </a:solidFill>
          <a:ln w="12700">
            <a:solidFill>
              <a:srgbClr val="002A5E"/>
            </a:solidFill>
          </a:ln>
          <a:effectLst/>
        </p:spPr>
        <p:txBody>
          <a:bodyPr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dirty="0"/>
              <a:t>1. Pratt L, Brody D, Gu Q. Antidepressant Use Among Persons Aged 12 and Over: United States, 2011-2014. Published August 2017. Accessed March 15, 2020. https://www.cdc.gov/nchs/data/databriefs/db283.pdf</a:t>
            </a:r>
          </a:p>
          <a:p>
            <a:r>
              <a:rPr lang="en-US" dirty="0"/>
              <a:t>2. Sansone RA, Sansone LA. SSRIs: Bad to the Bone? </a:t>
            </a:r>
            <a:r>
              <a:rPr lang="en-US" i="1" dirty="0" err="1"/>
              <a:t>Innov</a:t>
            </a:r>
            <a:r>
              <a:rPr lang="en-US" i="1" dirty="0"/>
              <a:t> Clin </a:t>
            </a:r>
            <a:r>
              <a:rPr lang="en-US" i="1" dirty="0" err="1"/>
              <a:t>Neurosci</a:t>
            </a:r>
            <a:r>
              <a:rPr lang="en-US" dirty="0"/>
              <a:t>. 2012;9(7-8):42-47.</a:t>
            </a:r>
          </a:p>
          <a:p>
            <a:r>
              <a:rPr lang="en-US" dirty="0"/>
              <a:t>3. </a:t>
            </a:r>
            <a:r>
              <a:rPr lang="en-US" dirty="0" err="1"/>
              <a:t>Semel</a:t>
            </a:r>
            <a:r>
              <a:rPr lang="en-US" dirty="0"/>
              <a:t> G, Wolff A, </a:t>
            </a:r>
            <a:r>
              <a:rPr lang="en-US" dirty="0" err="1"/>
              <a:t>Shilo</a:t>
            </a:r>
            <a:r>
              <a:rPr lang="en-US" dirty="0"/>
              <a:t> D, </a:t>
            </a:r>
            <a:r>
              <a:rPr lang="en-US" dirty="0" err="1"/>
              <a:t>Akrish</a:t>
            </a:r>
            <a:r>
              <a:rPr lang="en-US" dirty="0"/>
              <a:t> S, </a:t>
            </a:r>
            <a:r>
              <a:rPr lang="en-US" dirty="0" err="1"/>
              <a:t>Emodi</a:t>
            </a:r>
            <a:r>
              <a:rPr lang="en-US" dirty="0"/>
              <a:t> O, </a:t>
            </a:r>
            <a:r>
              <a:rPr lang="en-US" dirty="0" err="1"/>
              <a:t>Rachmiel</a:t>
            </a:r>
            <a:r>
              <a:rPr lang="en-US" dirty="0"/>
              <a:t> A. Mandibular osteomyelitis associated with dental implants. A case series. </a:t>
            </a:r>
            <a:r>
              <a:rPr lang="en-US" i="1" dirty="0"/>
              <a:t>Eur J Oral </a:t>
            </a:r>
            <a:r>
              <a:rPr lang="en-US" i="1" dirty="0" err="1"/>
              <a:t>Implantol</a:t>
            </a:r>
            <a:r>
              <a:rPr lang="en-US" dirty="0"/>
              <a:t>. 2016;9(4):435-442.</a:t>
            </a:r>
          </a:p>
          <a:p>
            <a:r>
              <a:rPr lang="en-US" dirty="0"/>
              <a:t>4. </a:t>
            </a:r>
            <a:r>
              <a:rPr lang="en-US" dirty="0" err="1"/>
              <a:t>Schlund</a:t>
            </a:r>
            <a:r>
              <a:rPr lang="en-US" dirty="0"/>
              <a:t> M, Raoul G, </a:t>
            </a:r>
            <a:r>
              <a:rPr lang="en-US" dirty="0" err="1"/>
              <a:t>Ferri</a:t>
            </a:r>
            <a:r>
              <a:rPr lang="en-US" dirty="0"/>
              <a:t> J, </a:t>
            </a:r>
            <a:r>
              <a:rPr lang="en-US" dirty="0" err="1"/>
              <a:t>Nicot</a:t>
            </a:r>
            <a:r>
              <a:rPr lang="en-US" dirty="0"/>
              <a:t> R. Mandibular Osteomyelitis Following Implant Placement. </a:t>
            </a:r>
            <a:r>
              <a:rPr lang="en-US" i="1" dirty="0"/>
              <a:t>J Oral </a:t>
            </a:r>
            <a:r>
              <a:rPr lang="en-US" i="1" dirty="0" err="1"/>
              <a:t>Maxillofac</a:t>
            </a:r>
            <a:r>
              <a:rPr lang="en-US" i="1" dirty="0"/>
              <a:t> Surg</a:t>
            </a:r>
            <a:r>
              <a:rPr lang="en-US" dirty="0"/>
              <a:t>. 2017;75(12):2560.e1-2560.e7. doi:10.1016/j.joms.2017.07.169</a:t>
            </a:r>
          </a:p>
        </p:txBody>
      </p:sp>
      <p:sp>
        <p:nvSpPr>
          <p:cNvPr id="93" name="Rectangle 92">
            <a:extLst>
              <a:ext uri="{FF2B5EF4-FFF2-40B4-BE49-F238E27FC236}">
                <a16:creationId xmlns:a16="http://schemas.microsoft.com/office/drawing/2014/main" id="{09E1DC55-CF3A-413C-BA40-D47FED7EF909}"/>
              </a:ext>
            </a:extLst>
          </p:cNvPr>
          <p:cNvSpPr/>
          <p:nvPr/>
        </p:nvSpPr>
        <p:spPr>
          <a:xfrm>
            <a:off x="27280223" y="31724168"/>
            <a:ext cx="11704320" cy="822960"/>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Bibliography</a:t>
            </a:r>
          </a:p>
        </p:txBody>
      </p:sp>
      <p:sp>
        <p:nvSpPr>
          <p:cNvPr id="2" name="TextBox 1">
            <a:extLst>
              <a:ext uri="{FF2B5EF4-FFF2-40B4-BE49-F238E27FC236}">
                <a16:creationId xmlns:a16="http://schemas.microsoft.com/office/drawing/2014/main" id="{6A4E495D-7218-B142-BA42-FEE5ABCD28CF}"/>
              </a:ext>
            </a:extLst>
          </p:cNvPr>
          <p:cNvSpPr txBox="1"/>
          <p:nvPr/>
        </p:nvSpPr>
        <p:spPr>
          <a:xfrm>
            <a:off x="15662465" y="28364616"/>
            <a:ext cx="457200" cy="938719"/>
          </a:xfrm>
          <a:prstGeom prst="rect">
            <a:avLst/>
          </a:prstGeom>
          <a:noFill/>
        </p:spPr>
        <p:txBody>
          <a:bodyPr wrap="square" rtlCol="0">
            <a:spAutoFit/>
          </a:bodyPr>
          <a:lstStyle/>
          <a:p>
            <a:r>
              <a:rPr lang="en-US" sz="5500" dirty="0">
                <a:solidFill>
                  <a:schemeClr val="bg1"/>
                </a:solidFill>
              </a:rPr>
              <a:t>A</a:t>
            </a:r>
          </a:p>
        </p:txBody>
      </p:sp>
      <p:sp>
        <p:nvSpPr>
          <p:cNvPr id="74" name="TextBox 73">
            <a:extLst>
              <a:ext uri="{FF2B5EF4-FFF2-40B4-BE49-F238E27FC236}">
                <a16:creationId xmlns:a16="http://schemas.microsoft.com/office/drawing/2014/main" id="{193C6758-CC2C-9449-B3C7-AE5EB2AD1AA8}"/>
              </a:ext>
            </a:extLst>
          </p:cNvPr>
          <p:cNvSpPr txBox="1"/>
          <p:nvPr/>
        </p:nvSpPr>
        <p:spPr>
          <a:xfrm>
            <a:off x="15598231" y="38426437"/>
            <a:ext cx="457200" cy="938719"/>
          </a:xfrm>
          <a:prstGeom prst="rect">
            <a:avLst/>
          </a:prstGeom>
          <a:noFill/>
        </p:spPr>
        <p:txBody>
          <a:bodyPr wrap="square" rtlCol="0">
            <a:spAutoFit/>
          </a:bodyPr>
          <a:lstStyle/>
          <a:p>
            <a:r>
              <a:rPr lang="en-US" sz="5500" dirty="0">
                <a:solidFill>
                  <a:schemeClr val="bg1"/>
                </a:solidFill>
              </a:rPr>
              <a:t>A</a:t>
            </a:r>
          </a:p>
        </p:txBody>
      </p:sp>
      <p:sp>
        <p:nvSpPr>
          <p:cNvPr id="75" name="TextBox 74">
            <a:extLst>
              <a:ext uri="{FF2B5EF4-FFF2-40B4-BE49-F238E27FC236}">
                <a16:creationId xmlns:a16="http://schemas.microsoft.com/office/drawing/2014/main" id="{491AF2E7-26C8-6B4F-B061-ADF4ED8DB451}"/>
              </a:ext>
            </a:extLst>
          </p:cNvPr>
          <p:cNvSpPr txBox="1"/>
          <p:nvPr/>
        </p:nvSpPr>
        <p:spPr>
          <a:xfrm>
            <a:off x="21355394" y="28446372"/>
            <a:ext cx="457200" cy="938719"/>
          </a:xfrm>
          <a:prstGeom prst="rect">
            <a:avLst/>
          </a:prstGeom>
          <a:noFill/>
        </p:spPr>
        <p:txBody>
          <a:bodyPr wrap="square" rtlCol="0">
            <a:spAutoFit/>
          </a:bodyPr>
          <a:lstStyle/>
          <a:p>
            <a:r>
              <a:rPr lang="en-US" sz="5500" dirty="0">
                <a:solidFill>
                  <a:schemeClr val="bg1"/>
                </a:solidFill>
              </a:rPr>
              <a:t>B</a:t>
            </a:r>
          </a:p>
        </p:txBody>
      </p:sp>
      <p:sp>
        <p:nvSpPr>
          <p:cNvPr id="77" name="TextBox 76">
            <a:extLst>
              <a:ext uri="{FF2B5EF4-FFF2-40B4-BE49-F238E27FC236}">
                <a16:creationId xmlns:a16="http://schemas.microsoft.com/office/drawing/2014/main" id="{8F083A91-3AD7-2A43-B4FA-33C0377E0B85}"/>
              </a:ext>
            </a:extLst>
          </p:cNvPr>
          <p:cNvSpPr txBox="1"/>
          <p:nvPr/>
        </p:nvSpPr>
        <p:spPr>
          <a:xfrm>
            <a:off x="20421600" y="37288694"/>
            <a:ext cx="457200" cy="938719"/>
          </a:xfrm>
          <a:prstGeom prst="rect">
            <a:avLst/>
          </a:prstGeom>
          <a:noFill/>
        </p:spPr>
        <p:txBody>
          <a:bodyPr wrap="square" rtlCol="0">
            <a:spAutoFit/>
          </a:bodyPr>
          <a:lstStyle/>
          <a:p>
            <a:endParaRPr lang="en-US" sz="5500" dirty="0">
              <a:solidFill>
                <a:schemeClr val="bg1"/>
              </a:solidFill>
            </a:endParaRPr>
          </a:p>
        </p:txBody>
      </p:sp>
      <p:pic>
        <p:nvPicPr>
          <p:cNvPr id="3" name="Picture 2">
            <a:extLst>
              <a:ext uri="{FF2B5EF4-FFF2-40B4-BE49-F238E27FC236}">
                <a16:creationId xmlns:a16="http://schemas.microsoft.com/office/drawing/2014/main" id="{D66C3776-073D-CF44-B5DF-71C11BB91E53}"/>
              </a:ext>
            </a:extLst>
          </p:cNvPr>
          <p:cNvPicPr>
            <a:picLocks noChangeAspect="1"/>
          </p:cNvPicPr>
          <p:nvPr/>
        </p:nvPicPr>
        <p:blipFill rotWithShape="1">
          <a:blip r:embed="rId7"/>
          <a:srcRect t="1701" r="30297" b="24649"/>
          <a:stretch/>
        </p:blipFill>
        <p:spPr>
          <a:xfrm>
            <a:off x="21240194" y="29489401"/>
            <a:ext cx="5502441" cy="4762424"/>
          </a:xfrm>
          <a:prstGeom prst="rect">
            <a:avLst/>
          </a:prstGeom>
        </p:spPr>
      </p:pic>
      <p:sp>
        <p:nvSpPr>
          <p:cNvPr id="76" name="TextBox 75">
            <a:extLst>
              <a:ext uri="{FF2B5EF4-FFF2-40B4-BE49-F238E27FC236}">
                <a16:creationId xmlns:a16="http://schemas.microsoft.com/office/drawing/2014/main" id="{5D1E0665-EC90-9A4A-8F39-F7CF5DD53F55}"/>
              </a:ext>
            </a:extLst>
          </p:cNvPr>
          <p:cNvSpPr txBox="1"/>
          <p:nvPr/>
        </p:nvSpPr>
        <p:spPr>
          <a:xfrm>
            <a:off x="21261265" y="33405645"/>
            <a:ext cx="457200" cy="938719"/>
          </a:xfrm>
          <a:prstGeom prst="rect">
            <a:avLst/>
          </a:prstGeom>
          <a:noFill/>
        </p:spPr>
        <p:txBody>
          <a:bodyPr wrap="square" rtlCol="0">
            <a:spAutoFit/>
          </a:bodyPr>
          <a:lstStyle/>
          <a:p>
            <a:r>
              <a:rPr lang="en-US" sz="5500" dirty="0">
                <a:solidFill>
                  <a:schemeClr val="bg1"/>
                </a:solidFill>
              </a:rPr>
              <a:t>B</a:t>
            </a:r>
          </a:p>
        </p:txBody>
      </p:sp>
      <p:sp>
        <p:nvSpPr>
          <p:cNvPr id="83" name="TextBox 82">
            <a:extLst>
              <a:ext uri="{FF2B5EF4-FFF2-40B4-BE49-F238E27FC236}">
                <a16:creationId xmlns:a16="http://schemas.microsoft.com/office/drawing/2014/main" id="{2A664BC2-D37E-8049-B1CD-920C9C319A56}"/>
              </a:ext>
            </a:extLst>
          </p:cNvPr>
          <p:cNvSpPr txBox="1"/>
          <p:nvPr/>
        </p:nvSpPr>
        <p:spPr>
          <a:xfrm>
            <a:off x="18441137" y="25554616"/>
            <a:ext cx="457200" cy="707886"/>
          </a:xfrm>
          <a:prstGeom prst="rect">
            <a:avLst/>
          </a:prstGeom>
          <a:noFill/>
        </p:spPr>
        <p:txBody>
          <a:bodyPr wrap="square" rtlCol="0">
            <a:spAutoFit/>
          </a:bodyPr>
          <a:lstStyle/>
          <a:p>
            <a:r>
              <a:rPr lang="en-US" sz="4000" dirty="0">
                <a:solidFill>
                  <a:schemeClr val="bg1"/>
                </a:solidFill>
              </a:rPr>
              <a:t>*</a:t>
            </a:r>
          </a:p>
        </p:txBody>
      </p:sp>
      <p:sp>
        <p:nvSpPr>
          <p:cNvPr id="84" name="TextBox 83">
            <a:extLst>
              <a:ext uri="{FF2B5EF4-FFF2-40B4-BE49-F238E27FC236}">
                <a16:creationId xmlns:a16="http://schemas.microsoft.com/office/drawing/2014/main" id="{C710F1AB-5F8C-1946-9E49-FA9D3CCBDF04}"/>
              </a:ext>
            </a:extLst>
          </p:cNvPr>
          <p:cNvSpPr txBox="1"/>
          <p:nvPr/>
        </p:nvSpPr>
        <p:spPr>
          <a:xfrm>
            <a:off x="23920433" y="25443316"/>
            <a:ext cx="457200" cy="707886"/>
          </a:xfrm>
          <a:prstGeom prst="rect">
            <a:avLst/>
          </a:prstGeom>
          <a:noFill/>
        </p:spPr>
        <p:txBody>
          <a:bodyPr wrap="square" rtlCol="0">
            <a:spAutoFit/>
          </a:bodyPr>
          <a:lstStyle/>
          <a:p>
            <a:r>
              <a:rPr lang="en-US" sz="4000" dirty="0">
                <a:solidFill>
                  <a:schemeClr val="bg1"/>
                </a:solidFill>
              </a:rPr>
              <a:t>*</a:t>
            </a:r>
          </a:p>
        </p:txBody>
      </p:sp>
      <p:pic>
        <p:nvPicPr>
          <p:cNvPr id="8" name="Picture 7">
            <a:extLst>
              <a:ext uri="{FF2B5EF4-FFF2-40B4-BE49-F238E27FC236}">
                <a16:creationId xmlns:a16="http://schemas.microsoft.com/office/drawing/2014/main" id="{DBE8CFAE-5A0A-A147-BB3A-78C2A014A08C}"/>
              </a:ext>
            </a:extLst>
          </p:cNvPr>
          <p:cNvPicPr>
            <a:picLocks noChangeAspect="1"/>
          </p:cNvPicPr>
          <p:nvPr/>
        </p:nvPicPr>
        <p:blipFill rotWithShape="1">
          <a:blip r:embed="rId8"/>
          <a:srcRect l="20487" t="25605" r="19075" b="27363"/>
          <a:stretch/>
        </p:blipFill>
        <p:spPr>
          <a:xfrm>
            <a:off x="15598231" y="29489400"/>
            <a:ext cx="5509170" cy="4708327"/>
          </a:xfrm>
          <a:prstGeom prst="rect">
            <a:avLst/>
          </a:prstGeom>
        </p:spPr>
      </p:pic>
      <p:sp>
        <p:nvSpPr>
          <p:cNvPr id="73" name="TextBox 72">
            <a:extLst>
              <a:ext uri="{FF2B5EF4-FFF2-40B4-BE49-F238E27FC236}">
                <a16:creationId xmlns:a16="http://schemas.microsoft.com/office/drawing/2014/main" id="{6C0DE0C1-1A5D-C14C-A507-3024A5C8E47D}"/>
              </a:ext>
            </a:extLst>
          </p:cNvPr>
          <p:cNvSpPr txBox="1"/>
          <p:nvPr/>
        </p:nvSpPr>
        <p:spPr>
          <a:xfrm>
            <a:off x="15621000" y="33259008"/>
            <a:ext cx="457200" cy="938719"/>
          </a:xfrm>
          <a:prstGeom prst="rect">
            <a:avLst/>
          </a:prstGeom>
          <a:noFill/>
        </p:spPr>
        <p:txBody>
          <a:bodyPr wrap="square" rtlCol="0">
            <a:spAutoFit/>
          </a:bodyPr>
          <a:lstStyle/>
          <a:p>
            <a:r>
              <a:rPr lang="en-US" sz="5500" dirty="0">
                <a:solidFill>
                  <a:schemeClr val="bg1"/>
                </a:solidFill>
              </a:rPr>
              <a:t>A</a:t>
            </a:r>
          </a:p>
        </p:txBody>
      </p:sp>
      <p:sp>
        <p:nvSpPr>
          <p:cNvPr id="80" name="TextBox 79">
            <a:extLst>
              <a:ext uri="{FF2B5EF4-FFF2-40B4-BE49-F238E27FC236}">
                <a16:creationId xmlns:a16="http://schemas.microsoft.com/office/drawing/2014/main" id="{E7A98E6D-E77C-A745-91C6-081D0A8B1D5B}"/>
              </a:ext>
            </a:extLst>
          </p:cNvPr>
          <p:cNvSpPr txBox="1"/>
          <p:nvPr/>
        </p:nvSpPr>
        <p:spPr>
          <a:xfrm>
            <a:off x="18364200" y="30746641"/>
            <a:ext cx="457200" cy="707886"/>
          </a:xfrm>
          <a:prstGeom prst="rect">
            <a:avLst/>
          </a:prstGeom>
          <a:noFill/>
        </p:spPr>
        <p:txBody>
          <a:bodyPr wrap="square" rtlCol="0">
            <a:spAutoFit/>
          </a:bodyPr>
          <a:lstStyle/>
          <a:p>
            <a:r>
              <a:rPr lang="en-US" sz="4000" dirty="0">
                <a:solidFill>
                  <a:schemeClr val="bg1"/>
                </a:solidFill>
              </a:rPr>
              <a:t>*</a:t>
            </a:r>
          </a:p>
        </p:txBody>
      </p:sp>
      <p:sp>
        <p:nvSpPr>
          <p:cNvPr id="85" name="TextBox 84">
            <a:extLst>
              <a:ext uri="{FF2B5EF4-FFF2-40B4-BE49-F238E27FC236}">
                <a16:creationId xmlns:a16="http://schemas.microsoft.com/office/drawing/2014/main" id="{89C7883D-B3FA-ED47-8CCD-D61CE0200626}"/>
              </a:ext>
            </a:extLst>
          </p:cNvPr>
          <p:cNvSpPr txBox="1"/>
          <p:nvPr/>
        </p:nvSpPr>
        <p:spPr>
          <a:xfrm>
            <a:off x="23012400" y="33086985"/>
            <a:ext cx="915137" cy="707886"/>
          </a:xfrm>
          <a:prstGeom prst="rect">
            <a:avLst/>
          </a:prstGeom>
          <a:noFill/>
        </p:spPr>
        <p:txBody>
          <a:bodyPr wrap="square" rtlCol="0">
            <a:spAutoFit/>
          </a:bodyPr>
          <a:lstStyle/>
          <a:p>
            <a:r>
              <a:rPr lang="en-US" sz="4000" dirty="0">
                <a:solidFill>
                  <a:schemeClr val="bg1"/>
                </a:solidFill>
              </a:rPr>
              <a:t>**</a:t>
            </a:r>
          </a:p>
        </p:txBody>
      </p:sp>
      <p:pic>
        <p:nvPicPr>
          <p:cNvPr id="9" name="Picture 8">
            <a:extLst>
              <a:ext uri="{FF2B5EF4-FFF2-40B4-BE49-F238E27FC236}">
                <a16:creationId xmlns:a16="http://schemas.microsoft.com/office/drawing/2014/main" id="{0E901754-A928-C545-93AD-CB34FF6F177D}"/>
              </a:ext>
            </a:extLst>
          </p:cNvPr>
          <p:cNvPicPr>
            <a:picLocks noChangeAspect="1"/>
          </p:cNvPicPr>
          <p:nvPr/>
        </p:nvPicPr>
        <p:blipFill rotWithShape="1">
          <a:blip r:embed="rId9"/>
          <a:srcRect r="5888" b="23383"/>
          <a:stretch/>
        </p:blipFill>
        <p:spPr>
          <a:xfrm>
            <a:off x="21259800" y="34442401"/>
            <a:ext cx="5502441" cy="4796764"/>
          </a:xfrm>
          <a:prstGeom prst="rect">
            <a:avLst/>
          </a:prstGeom>
        </p:spPr>
      </p:pic>
      <p:sp>
        <p:nvSpPr>
          <p:cNvPr id="86" name="TextBox 85">
            <a:extLst>
              <a:ext uri="{FF2B5EF4-FFF2-40B4-BE49-F238E27FC236}">
                <a16:creationId xmlns:a16="http://schemas.microsoft.com/office/drawing/2014/main" id="{8B4B0C14-79BE-6444-BFF2-2C3819793906}"/>
              </a:ext>
            </a:extLst>
          </p:cNvPr>
          <p:cNvSpPr txBox="1"/>
          <p:nvPr/>
        </p:nvSpPr>
        <p:spPr>
          <a:xfrm>
            <a:off x="18083009" y="35715714"/>
            <a:ext cx="457200" cy="707886"/>
          </a:xfrm>
          <a:prstGeom prst="rect">
            <a:avLst/>
          </a:prstGeom>
          <a:noFill/>
        </p:spPr>
        <p:txBody>
          <a:bodyPr wrap="square" rtlCol="0">
            <a:spAutoFit/>
          </a:bodyPr>
          <a:lstStyle/>
          <a:p>
            <a:r>
              <a:rPr lang="en-US" sz="4000" dirty="0">
                <a:solidFill>
                  <a:schemeClr val="bg1"/>
                </a:solidFill>
              </a:rPr>
              <a:t>*</a:t>
            </a:r>
          </a:p>
        </p:txBody>
      </p:sp>
      <p:sp>
        <p:nvSpPr>
          <p:cNvPr id="87" name="TextBox 86">
            <a:extLst>
              <a:ext uri="{FF2B5EF4-FFF2-40B4-BE49-F238E27FC236}">
                <a16:creationId xmlns:a16="http://schemas.microsoft.com/office/drawing/2014/main" id="{2781DC27-D3E4-8443-A873-E9E6D5F3435B}"/>
              </a:ext>
            </a:extLst>
          </p:cNvPr>
          <p:cNvSpPr txBox="1"/>
          <p:nvPr/>
        </p:nvSpPr>
        <p:spPr>
          <a:xfrm>
            <a:off x="21259800" y="38380481"/>
            <a:ext cx="457200" cy="938719"/>
          </a:xfrm>
          <a:prstGeom prst="rect">
            <a:avLst/>
          </a:prstGeom>
          <a:noFill/>
        </p:spPr>
        <p:txBody>
          <a:bodyPr wrap="square" rtlCol="0">
            <a:spAutoFit/>
          </a:bodyPr>
          <a:lstStyle/>
          <a:p>
            <a:r>
              <a:rPr lang="en-US" sz="5500" dirty="0">
                <a:solidFill>
                  <a:schemeClr val="bg1"/>
                </a:solidFill>
              </a:rPr>
              <a:t>B</a:t>
            </a:r>
          </a:p>
        </p:txBody>
      </p:sp>
      <p:sp>
        <p:nvSpPr>
          <p:cNvPr id="94" name="TextBox 93">
            <a:extLst>
              <a:ext uri="{FF2B5EF4-FFF2-40B4-BE49-F238E27FC236}">
                <a16:creationId xmlns:a16="http://schemas.microsoft.com/office/drawing/2014/main" id="{22C55968-9B80-BA4A-BB42-CCEE9F3AFB19}"/>
              </a:ext>
            </a:extLst>
          </p:cNvPr>
          <p:cNvSpPr txBox="1"/>
          <p:nvPr/>
        </p:nvSpPr>
        <p:spPr>
          <a:xfrm>
            <a:off x="23193524" y="38154114"/>
            <a:ext cx="915137" cy="707886"/>
          </a:xfrm>
          <a:prstGeom prst="rect">
            <a:avLst/>
          </a:prstGeom>
          <a:noFill/>
        </p:spPr>
        <p:txBody>
          <a:bodyPr wrap="square" rtlCol="0">
            <a:spAutoFit/>
          </a:bodyPr>
          <a:lstStyle/>
          <a:p>
            <a:r>
              <a:rPr lang="en-US" sz="4000" dirty="0">
                <a:solidFill>
                  <a:schemeClr val="bg1"/>
                </a:solidFill>
              </a:rPr>
              <a:t>**</a:t>
            </a:r>
          </a:p>
        </p:txBody>
      </p:sp>
      <p:graphicFrame>
        <p:nvGraphicFramePr>
          <p:cNvPr id="78" name="Table 77">
            <a:extLst>
              <a:ext uri="{FF2B5EF4-FFF2-40B4-BE49-F238E27FC236}">
                <a16:creationId xmlns:a16="http://schemas.microsoft.com/office/drawing/2014/main" id="{AE5F6929-6895-4912-BE0B-7F0E7C572285}"/>
              </a:ext>
            </a:extLst>
          </p:cNvPr>
          <p:cNvGraphicFramePr>
            <a:graphicFrameLocks noGrp="1"/>
          </p:cNvGraphicFramePr>
          <p:nvPr>
            <p:extLst>
              <p:ext uri="{D42A27DB-BD31-4B8C-83A1-F6EECF244321}">
                <p14:modId xmlns:p14="http://schemas.microsoft.com/office/powerpoint/2010/main" val="1217394163"/>
              </p:ext>
            </p:extLst>
          </p:nvPr>
        </p:nvGraphicFramePr>
        <p:xfrm>
          <a:off x="14141773" y="6400800"/>
          <a:ext cx="12674661" cy="16812863"/>
        </p:xfrm>
        <a:graphic>
          <a:graphicData uri="http://schemas.openxmlformats.org/drawingml/2006/table">
            <a:tbl>
              <a:tblPr firstRow="1" firstCol="1" bandRow="1">
                <a:tableStyleId>{5C22544A-7EE6-4342-B048-85BDC9FD1C3A}</a:tableStyleId>
              </a:tblPr>
              <a:tblGrid>
                <a:gridCol w="2012627">
                  <a:extLst>
                    <a:ext uri="{9D8B030D-6E8A-4147-A177-3AD203B41FA5}">
                      <a16:colId xmlns:a16="http://schemas.microsoft.com/office/drawing/2014/main" val="3404277170"/>
                    </a:ext>
                  </a:extLst>
                </a:gridCol>
                <a:gridCol w="1905000">
                  <a:extLst>
                    <a:ext uri="{9D8B030D-6E8A-4147-A177-3AD203B41FA5}">
                      <a16:colId xmlns:a16="http://schemas.microsoft.com/office/drawing/2014/main" val="759510628"/>
                    </a:ext>
                  </a:extLst>
                </a:gridCol>
                <a:gridCol w="8757034">
                  <a:extLst>
                    <a:ext uri="{9D8B030D-6E8A-4147-A177-3AD203B41FA5}">
                      <a16:colId xmlns:a16="http://schemas.microsoft.com/office/drawing/2014/main" val="1721112266"/>
                    </a:ext>
                  </a:extLst>
                </a:gridCol>
              </a:tblGrid>
              <a:tr h="944165">
                <a:tc>
                  <a:txBody>
                    <a:bodyPr/>
                    <a:lstStyle/>
                    <a:p>
                      <a:pPr marL="0" marR="0" algn="l">
                        <a:lnSpc>
                          <a:spcPct val="107000"/>
                        </a:lnSpc>
                        <a:spcBef>
                          <a:spcPts val="0"/>
                        </a:spcBef>
                        <a:spcAft>
                          <a:spcPts val="0"/>
                        </a:spcAft>
                      </a:pPr>
                      <a:r>
                        <a:rPr lang="en-US" sz="2000" dirty="0">
                          <a:effectLst/>
                        </a:rPr>
                        <a:t>Paper </a:t>
                      </a:r>
                    </a:p>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Study Design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a:effectLst/>
                        </a:rPr>
                        <a:t>Main Findings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240391"/>
                  </a:ext>
                </a:extLst>
              </a:tr>
              <a:tr h="2464973">
                <a:tc>
                  <a:txBody>
                    <a:bodyPr/>
                    <a:lstStyle/>
                    <a:p>
                      <a:pPr marL="0" marR="0" algn="l">
                        <a:lnSpc>
                          <a:spcPct val="107000"/>
                        </a:lnSpc>
                        <a:spcBef>
                          <a:spcPts val="0"/>
                        </a:spcBef>
                        <a:spcAft>
                          <a:spcPts val="0"/>
                        </a:spcAft>
                      </a:pPr>
                      <a:r>
                        <a:rPr lang="en-US" sz="2000">
                          <a:effectLst/>
                        </a:rPr>
                        <a:t>Altay et 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Retrospective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Study examined 36 SSRI users vs. 596 non-SSRI users. There was an observed failure rate of 5.6% in SSRI users, while among non-SSRI users it was 1.85%. No statistical significance was reached. The odds of osseointegration failure was 3.123 times greater for SSRI users, and they were also 3.005 times to experience early implant failure as compared to non-users.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780469"/>
                  </a:ext>
                </a:extLst>
              </a:tr>
              <a:tr h="2556205">
                <a:tc>
                  <a:txBody>
                    <a:bodyPr/>
                    <a:lstStyle/>
                    <a:p>
                      <a:pPr marL="0" marR="0" algn="l">
                        <a:lnSpc>
                          <a:spcPct val="107000"/>
                        </a:lnSpc>
                        <a:spcBef>
                          <a:spcPts val="0"/>
                        </a:spcBef>
                        <a:spcAft>
                          <a:spcPts val="0"/>
                        </a:spcAft>
                      </a:pPr>
                      <a:r>
                        <a:rPr lang="en-US" sz="2000" dirty="0" err="1">
                          <a:effectLst/>
                        </a:rPr>
                        <a:t>Carr</a:t>
                      </a:r>
                      <a:r>
                        <a:rPr lang="en-US" sz="2000" dirty="0">
                          <a:effectLst/>
                        </a:rPr>
                        <a:t> et 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Retrospective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284 (5.2%) of patients started on sertraline prior to dental implants were more likely to have implant failure as compared to patients who were started on a different SSRI (HR, 1.64; 95% CI, 1.07-2.52; p = 0.02) and those with no history of SSRI use (HR, 1.60; 95% CI, 1.15-2.23; p = 0.006). The median duration of sertraline use at the date of implant was 6.9 years (IQR of 2.2 – 11.2 years). </a:t>
                      </a:r>
                    </a:p>
                    <a:p>
                      <a:pPr marL="0" marR="0" algn="just">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36417"/>
                  </a:ext>
                </a:extLst>
              </a:tr>
              <a:tr h="5027202">
                <a:tc>
                  <a:txBody>
                    <a:bodyPr/>
                    <a:lstStyle/>
                    <a:p>
                      <a:pPr marL="0" marR="0" algn="l">
                        <a:lnSpc>
                          <a:spcPct val="107000"/>
                        </a:lnSpc>
                        <a:spcBef>
                          <a:spcPts val="0"/>
                        </a:spcBef>
                        <a:spcAft>
                          <a:spcPts val="0"/>
                        </a:spcAft>
                      </a:pPr>
                      <a:r>
                        <a:rPr lang="en-US" sz="2000" dirty="0" err="1">
                          <a:effectLst/>
                        </a:rPr>
                        <a:t>Chrcanovic</a:t>
                      </a:r>
                      <a:r>
                        <a:rPr lang="en-US" sz="2000" dirty="0">
                          <a:effectLst/>
                        </a:rPr>
                        <a:t> et 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Retrospective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The authors found a 12.5% (6/48) implant failure rate for SSRIs and 3.3% (29/883) for non-SSRI users (p-value = 0.006, Fisher’s exact test), with an average loss at 756 days (range = 24 – 3980 days (11.2 years)). Similarly, the Kaplan-Meier analysis showed a statistical difference in the cumulative survival rate between SSRI users and non-users (P &lt; 0.001), with longer survival in the implants placed in non-users as compared to SSRI users. </a:t>
                      </a:r>
                    </a:p>
                    <a:p>
                      <a:pPr marL="0" marR="0" algn="just">
                        <a:lnSpc>
                          <a:spcPct val="107000"/>
                        </a:lnSpc>
                        <a:spcBef>
                          <a:spcPts val="0"/>
                        </a:spcBef>
                        <a:spcAft>
                          <a:spcPts val="0"/>
                        </a:spcAft>
                      </a:pPr>
                      <a:r>
                        <a:rPr lang="en-US" sz="2000" dirty="0">
                          <a:effectLst/>
                        </a:rPr>
                        <a:t>The other two statistical models used, the Multivariate GEE model and multilevel mixed effects parametric survival analysis, demonstrated no significant influence of the intake of SSRIs on implant failure. Furthermore, the GEE model also found no effect of SSRI use on age, sex, implant diameter or bone augmentation. The Multilevel mixed effects demonstrated no statistically significant association between the intake of SSRIs and a higher risk of dental implant failure.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9256224"/>
                  </a:ext>
                </a:extLst>
              </a:tr>
              <a:tr h="2300583">
                <a:tc>
                  <a:txBody>
                    <a:bodyPr/>
                    <a:lstStyle/>
                    <a:p>
                      <a:pPr marL="0" marR="0" algn="l">
                        <a:lnSpc>
                          <a:spcPct val="107000"/>
                        </a:lnSpc>
                        <a:spcBef>
                          <a:spcPts val="0"/>
                        </a:spcBef>
                        <a:spcAft>
                          <a:spcPts val="0"/>
                        </a:spcAft>
                      </a:pPr>
                      <a:r>
                        <a:rPr lang="en-US" sz="2000">
                          <a:effectLst/>
                        </a:rPr>
                        <a:t>Deepa et 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Retrospective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This study noted a 10.8% implant failure rate in SSRI users vs. 4.7% in SSRI non-users. Of note, they found a 24% implant failure rate in patients who were greater than 50 years of age and on SSRIs, as compared to 7.4% in patients of the same age group and were not on SSRIs. Patients younger than 50 years of age had an implant failure rate of 7.2% in SSRI users as compared to 3.5% in non-SSRI users.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5742521"/>
                  </a:ext>
                </a:extLst>
              </a:tr>
              <a:tr h="3218160">
                <a:tc>
                  <a:txBody>
                    <a:bodyPr/>
                    <a:lstStyle/>
                    <a:p>
                      <a:pPr marL="0" marR="0" algn="l">
                        <a:lnSpc>
                          <a:spcPct val="107000"/>
                        </a:lnSpc>
                        <a:spcBef>
                          <a:spcPts val="0"/>
                        </a:spcBef>
                        <a:spcAft>
                          <a:spcPts val="0"/>
                        </a:spcAft>
                      </a:pPr>
                      <a:r>
                        <a:rPr lang="en-US" sz="2000" dirty="0">
                          <a:effectLst/>
                        </a:rPr>
                        <a:t>Wu et 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a:effectLst/>
                        </a:rPr>
                        <a:t>Retrospective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SSRIs are associated with a higher risk of dental implant failure, (hazard ratio, 6.28; 95% confidence interval, 1.25-31.61) as compared to non-SSRI users. SSRI usage was defined as filing a prescription for SSRIs at time of implantation. The SSRI non-user group had 440 patients with 35 that had failed implants, while SSRI user-group were 50 patients, with 10 failed implants. The failure rate was 4.6% for non-SSRI users vs. 10.6% for SSRI users. SSRI treatment was associated with an increased risk of implant failure (p=0.03).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9167528"/>
                  </a:ext>
                </a:extLst>
              </a:tr>
              <a:tr h="301575">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237855"/>
                  </a:ext>
                </a:extLst>
              </a:tr>
            </a:tbl>
          </a:graphicData>
        </a:graphic>
      </p:graphicFrame>
      <p:sp>
        <p:nvSpPr>
          <p:cNvPr id="79" name="Rectangle 78">
            <a:extLst>
              <a:ext uri="{FF2B5EF4-FFF2-40B4-BE49-F238E27FC236}">
                <a16:creationId xmlns:a16="http://schemas.microsoft.com/office/drawing/2014/main" id="{CABD4915-AF0B-2A4C-AFB0-C81598E1AC1D}"/>
              </a:ext>
            </a:extLst>
          </p:cNvPr>
          <p:cNvSpPr/>
          <p:nvPr/>
        </p:nvSpPr>
        <p:spPr>
          <a:xfrm>
            <a:off x="27538680" y="5410200"/>
            <a:ext cx="11704320" cy="822960"/>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Commonly Prescribed SSRIs</a:t>
            </a:r>
          </a:p>
        </p:txBody>
      </p:sp>
      <p:sp>
        <p:nvSpPr>
          <p:cNvPr id="35" name="Rectangle 34"/>
          <p:cNvSpPr/>
          <p:nvPr/>
        </p:nvSpPr>
        <p:spPr>
          <a:xfrm>
            <a:off x="27384670" y="13534512"/>
            <a:ext cx="11704320" cy="822960"/>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DAE1E9"/>
                </a:solidFill>
              </a:rPr>
              <a:t>Results – Case Report</a:t>
            </a:r>
          </a:p>
        </p:txBody>
      </p:sp>
      <p:sp>
        <p:nvSpPr>
          <p:cNvPr id="88" name="Text Box 193">
            <a:extLst>
              <a:ext uri="{FF2B5EF4-FFF2-40B4-BE49-F238E27FC236}">
                <a16:creationId xmlns:a16="http://schemas.microsoft.com/office/drawing/2014/main" id="{37554595-2137-C640-8DF5-5BB89EEC2261}"/>
              </a:ext>
            </a:extLst>
          </p:cNvPr>
          <p:cNvSpPr txBox="1">
            <a:spLocks noChangeArrowheads="1"/>
          </p:cNvSpPr>
          <p:nvPr/>
        </p:nvSpPr>
        <p:spPr bwMode="auto">
          <a:xfrm>
            <a:off x="27203400" y="37287899"/>
            <a:ext cx="11704320" cy="2031301"/>
          </a:xfrm>
          <a:prstGeom prst="rect">
            <a:avLst/>
          </a:prstGeom>
          <a:solidFill>
            <a:schemeClr val="bg1"/>
          </a:solidFill>
          <a:ln w="12700">
            <a:solidFill>
              <a:srgbClr val="002A5E"/>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a:r>
              <a:rPr lang="en-US" dirty="0"/>
              <a:t>Dr. David E. </a:t>
            </a:r>
            <a:r>
              <a:rPr lang="en-US" dirty="0" err="1"/>
              <a:t>Eibling</a:t>
            </a:r>
            <a:r>
              <a:rPr lang="en-US" dirty="0"/>
              <a:t>, MD</a:t>
            </a:r>
          </a:p>
          <a:p>
            <a:pPr algn="ctr"/>
            <a:r>
              <a:rPr lang="en-US" dirty="0"/>
              <a:t>Department of Otolaryngology</a:t>
            </a:r>
          </a:p>
          <a:p>
            <a:pPr algn="ctr"/>
            <a:r>
              <a:rPr lang="en-US" dirty="0"/>
              <a:t>University of Pittsburgh Medical Center</a:t>
            </a:r>
          </a:p>
          <a:p>
            <a:pPr algn="ctr"/>
            <a:r>
              <a:rPr lang="en-US" dirty="0"/>
              <a:t>Veterans Affairs</a:t>
            </a:r>
          </a:p>
          <a:p>
            <a:pPr algn="ctr"/>
            <a:r>
              <a:rPr lang="en-US" dirty="0" err="1"/>
              <a:t>eiblingde@upmc.edu</a:t>
            </a:r>
            <a:r>
              <a:rPr lang="en-US" dirty="0"/>
              <a:t> </a:t>
            </a:r>
          </a:p>
        </p:txBody>
      </p:sp>
      <p:sp>
        <p:nvSpPr>
          <p:cNvPr id="95" name="Rectangle 94">
            <a:extLst>
              <a:ext uri="{FF2B5EF4-FFF2-40B4-BE49-F238E27FC236}">
                <a16:creationId xmlns:a16="http://schemas.microsoft.com/office/drawing/2014/main" id="{9F4D5966-EB59-6E43-8F58-B3D5246C986F}"/>
              </a:ext>
            </a:extLst>
          </p:cNvPr>
          <p:cNvSpPr/>
          <p:nvPr/>
        </p:nvSpPr>
        <p:spPr>
          <a:xfrm>
            <a:off x="27203400" y="36669583"/>
            <a:ext cx="11704320" cy="618316"/>
          </a:xfrm>
          <a:prstGeom prst="rect">
            <a:avLst/>
          </a:prstGeom>
          <a:solidFill>
            <a:srgbClr val="002A5E"/>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4500" b="1" dirty="0">
                <a:solidFill>
                  <a:srgbClr val="DAE1E9"/>
                </a:solidFill>
              </a:rPr>
              <a:t>Contact</a:t>
            </a:r>
          </a:p>
        </p:txBody>
      </p:sp>
      <p:pic>
        <p:nvPicPr>
          <p:cNvPr id="12" name="Picture 11">
            <a:extLst>
              <a:ext uri="{FF2B5EF4-FFF2-40B4-BE49-F238E27FC236}">
                <a16:creationId xmlns:a16="http://schemas.microsoft.com/office/drawing/2014/main" id="{66244265-6F2E-8B47-B88E-B91F340C7583}"/>
              </a:ext>
            </a:extLst>
          </p:cNvPr>
          <p:cNvPicPr>
            <a:picLocks noChangeAspect="1"/>
          </p:cNvPicPr>
          <p:nvPr/>
        </p:nvPicPr>
        <p:blipFill>
          <a:blip r:embed="rId10"/>
          <a:stretch>
            <a:fillRect/>
          </a:stretch>
        </p:blipFill>
        <p:spPr>
          <a:xfrm>
            <a:off x="31097248" y="1775391"/>
            <a:ext cx="8755352" cy="1993793"/>
          </a:xfrm>
          <a:prstGeom prst="rect">
            <a:avLst/>
          </a:prstGeom>
        </p:spPr>
      </p:pic>
      <p:sp>
        <p:nvSpPr>
          <p:cNvPr id="17" name="TextBox 16">
            <a:extLst>
              <a:ext uri="{FF2B5EF4-FFF2-40B4-BE49-F238E27FC236}">
                <a16:creationId xmlns:a16="http://schemas.microsoft.com/office/drawing/2014/main" id="{728EA66C-4016-400F-9045-C2F22E20929A}"/>
              </a:ext>
            </a:extLst>
          </p:cNvPr>
          <p:cNvSpPr txBox="1"/>
          <p:nvPr/>
        </p:nvSpPr>
        <p:spPr>
          <a:xfrm>
            <a:off x="2069320" y="39166800"/>
            <a:ext cx="11418080" cy="461665"/>
          </a:xfrm>
          <a:prstGeom prst="rect">
            <a:avLst/>
          </a:prstGeom>
          <a:noFill/>
        </p:spPr>
        <p:txBody>
          <a:bodyPr wrap="square" rtlCol="0">
            <a:spAutoFit/>
          </a:bodyPr>
          <a:lstStyle/>
          <a:p>
            <a:r>
              <a:rPr lang="en-US" sz="2400" dirty="0"/>
              <a:t>Figure 1. Selection of studies for chart review on SSRIs and the effect on dental implants.</a:t>
            </a:r>
          </a:p>
        </p:txBody>
      </p:sp>
      <p:pic>
        <p:nvPicPr>
          <p:cNvPr id="21" name="Picture 20" descr="A screenshot of a cell phone&#10;&#10;Description automatically generated">
            <a:extLst>
              <a:ext uri="{FF2B5EF4-FFF2-40B4-BE49-F238E27FC236}">
                <a16:creationId xmlns:a16="http://schemas.microsoft.com/office/drawing/2014/main" id="{8419CAE9-CBBF-4D56-BE42-06D2DC46DD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36487" y="14666524"/>
            <a:ext cx="12589393" cy="13588551"/>
          </a:xfrm>
          <a:prstGeom prst="rect">
            <a:avLst/>
          </a:prstGeom>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6385</TotalTime>
  <Words>1831</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creator>Jay Larson</dc:creator>
  <dc:description>Quality poster printing
www.genigraphics.com
1-800-790-4001</dc:description>
  <cp:lastModifiedBy>Winger Jessica</cp:lastModifiedBy>
  <cp:revision>115</cp:revision>
  <cp:lastPrinted>2013-02-12T02:21:55Z</cp:lastPrinted>
  <dcterms:created xsi:type="dcterms:W3CDTF">2013-02-10T21:14:48Z</dcterms:created>
  <dcterms:modified xsi:type="dcterms:W3CDTF">2020-05-31T23:49:25Z</dcterms:modified>
</cp:coreProperties>
</file>